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75" r:id="rId3"/>
    <p:sldId id="257" r:id="rId4"/>
    <p:sldId id="258" r:id="rId5"/>
    <p:sldId id="266" r:id="rId6"/>
    <p:sldId id="281" r:id="rId7"/>
    <p:sldId id="276" r:id="rId8"/>
    <p:sldId id="280" r:id="rId9"/>
    <p:sldId id="277" r:id="rId10"/>
    <p:sldId id="278" r:id="rId11"/>
    <p:sldId id="309" r:id="rId12"/>
    <p:sldId id="261" r:id="rId13"/>
    <p:sldId id="301" r:id="rId14"/>
    <p:sldId id="302" r:id="rId15"/>
    <p:sldId id="303" r:id="rId16"/>
    <p:sldId id="304" r:id="rId17"/>
    <p:sldId id="299" r:id="rId18"/>
    <p:sldId id="300" r:id="rId19"/>
    <p:sldId id="262" r:id="rId20"/>
    <p:sldId id="260" r:id="rId21"/>
    <p:sldId id="274" r:id="rId22"/>
    <p:sldId id="267" r:id="rId23"/>
    <p:sldId id="259" r:id="rId24"/>
    <p:sldId id="306" r:id="rId25"/>
    <p:sldId id="268" r:id="rId26"/>
    <p:sldId id="263" r:id="rId27"/>
    <p:sldId id="264" r:id="rId28"/>
    <p:sldId id="265" r:id="rId29"/>
    <p:sldId id="269" r:id="rId30"/>
    <p:sldId id="270" r:id="rId31"/>
    <p:sldId id="271" r:id="rId32"/>
    <p:sldId id="272" r:id="rId33"/>
    <p:sldId id="279" r:id="rId34"/>
    <p:sldId id="314" r:id="rId35"/>
    <p:sldId id="315" r:id="rId36"/>
    <p:sldId id="316" r:id="rId37"/>
    <p:sldId id="298"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67" autoAdjust="0"/>
    <p:restoredTop sz="92082" autoAdjust="0"/>
  </p:normalViewPr>
  <p:slideViewPr>
    <p:cSldViewPr>
      <p:cViewPr varScale="1">
        <p:scale>
          <a:sx n="113" d="100"/>
          <a:sy n="113" d="100"/>
        </p:scale>
        <p:origin x="-96" y="-528"/>
      </p:cViewPr>
      <p:guideLst>
        <p:guide orient="horz" pos="1620"/>
        <p:guide pos="2880"/>
      </p:guideLst>
    </p:cSldViewPr>
  </p:slideViewPr>
  <p:outlineViewPr>
    <p:cViewPr>
      <p:scale>
        <a:sx n="33" d="100"/>
        <a:sy n="33" d="100"/>
      </p:scale>
      <p:origin x="0" y="-546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ED0AF-C090-4EB9-8542-8A09D4451305}" type="doc">
      <dgm:prSet loTypeId="urn:microsoft.com/office/officeart/2005/8/layout/matrix3" loCatId="matrix" qsTypeId="urn:microsoft.com/office/officeart/2005/8/quickstyle/3d2" qsCatId="3D" csTypeId="urn:microsoft.com/office/officeart/2005/8/colors/accent2_2" csCatId="accent2"/>
      <dgm:spPr/>
      <dgm:t>
        <a:bodyPr/>
        <a:lstStyle/>
        <a:p>
          <a:endParaRPr lang="en-US"/>
        </a:p>
      </dgm:t>
    </dgm:pt>
    <dgm:pt modelId="{DEA50266-C3C9-4478-A6A7-75303E42A1D3}">
      <dgm:prSet/>
      <dgm:spPr/>
      <dgm:t>
        <a:bodyPr/>
        <a:lstStyle/>
        <a:p>
          <a:r>
            <a:rPr lang="en-US" b="1"/>
            <a:t>Founded in 1993 </a:t>
          </a:r>
          <a:endParaRPr lang="en-US"/>
        </a:p>
      </dgm:t>
    </dgm:pt>
    <dgm:pt modelId="{40DCC6CB-8D4A-4E2D-B4CB-E46C04025DFE}" type="parTrans" cxnId="{1B8777A2-246A-493B-B82E-C18FD99A9BA7}">
      <dgm:prSet/>
      <dgm:spPr/>
      <dgm:t>
        <a:bodyPr/>
        <a:lstStyle/>
        <a:p>
          <a:endParaRPr lang="en-US"/>
        </a:p>
      </dgm:t>
    </dgm:pt>
    <dgm:pt modelId="{4A3218CF-AD7B-478B-8AF1-FFAA2AE5907D}" type="sibTrans" cxnId="{1B8777A2-246A-493B-B82E-C18FD99A9BA7}">
      <dgm:prSet/>
      <dgm:spPr/>
      <dgm:t>
        <a:bodyPr/>
        <a:lstStyle/>
        <a:p>
          <a:endParaRPr lang="en-US"/>
        </a:p>
      </dgm:t>
    </dgm:pt>
    <dgm:pt modelId="{D37618E6-6E86-4533-8CBD-8117ECE5DECE}">
      <dgm:prSet/>
      <dgm:spPr/>
      <dgm:t>
        <a:bodyPr/>
        <a:lstStyle/>
        <a:p>
          <a:r>
            <a:rPr lang="en-US" b="1" dirty="0"/>
            <a:t>Manufacturing Color Sorters</a:t>
          </a:r>
          <a:endParaRPr lang="en-US" dirty="0"/>
        </a:p>
      </dgm:t>
    </dgm:pt>
    <dgm:pt modelId="{6087D027-8050-47D2-AE1F-F3DBD5EA7567}" type="parTrans" cxnId="{0ABB0925-CE21-4A83-9017-F75DEA7966C3}">
      <dgm:prSet/>
      <dgm:spPr/>
      <dgm:t>
        <a:bodyPr/>
        <a:lstStyle/>
        <a:p>
          <a:endParaRPr lang="en-US"/>
        </a:p>
      </dgm:t>
    </dgm:pt>
    <dgm:pt modelId="{F802E0CD-2A0E-4DD6-B75D-955FF4E75171}" type="sibTrans" cxnId="{0ABB0925-CE21-4A83-9017-F75DEA7966C3}">
      <dgm:prSet/>
      <dgm:spPr/>
      <dgm:t>
        <a:bodyPr/>
        <a:lstStyle/>
        <a:p>
          <a:endParaRPr lang="en-US"/>
        </a:p>
      </dgm:t>
    </dgm:pt>
    <dgm:pt modelId="{FBE1B7FE-4466-40FA-9B90-9E74BA729716}">
      <dgm:prSet/>
      <dgm:spPr/>
      <dgm:t>
        <a:bodyPr/>
        <a:lstStyle/>
        <a:p>
          <a:r>
            <a:rPr lang="en-US" b="1"/>
            <a:t>Headquartered in Mangalore</a:t>
          </a:r>
          <a:endParaRPr lang="en-US"/>
        </a:p>
      </dgm:t>
    </dgm:pt>
    <dgm:pt modelId="{101CD255-F320-46B0-8752-491375CBB6A2}" type="parTrans" cxnId="{722DD27D-1492-445D-8C4E-9661E81CFAC1}">
      <dgm:prSet/>
      <dgm:spPr/>
      <dgm:t>
        <a:bodyPr/>
        <a:lstStyle/>
        <a:p>
          <a:endParaRPr lang="en-US"/>
        </a:p>
      </dgm:t>
    </dgm:pt>
    <dgm:pt modelId="{ADD855D7-B33F-4195-A1CA-2E8338D8A1FC}" type="sibTrans" cxnId="{722DD27D-1492-445D-8C4E-9661E81CFAC1}">
      <dgm:prSet/>
      <dgm:spPr/>
      <dgm:t>
        <a:bodyPr/>
        <a:lstStyle/>
        <a:p>
          <a:endParaRPr lang="en-US"/>
        </a:p>
      </dgm:t>
    </dgm:pt>
    <dgm:pt modelId="{87DB19FD-6C75-4DF9-90B5-808F80BDE688}">
      <dgm:prSet/>
      <dgm:spPr/>
      <dgm:t>
        <a:bodyPr/>
        <a:lstStyle/>
        <a:p>
          <a:r>
            <a:rPr lang="en-US" b="1"/>
            <a:t>On the West Coast Of India </a:t>
          </a:r>
          <a:endParaRPr lang="en-US"/>
        </a:p>
      </dgm:t>
    </dgm:pt>
    <dgm:pt modelId="{FE2CE664-F7F1-4393-A5C1-C941F7175851}" type="parTrans" cxnId="{91C83875-BB25-44DB-A2F0-256434729BBC}">
      <dgm:prSet/>
      <dgm:spPr/>
      <dgm:t>
        <a:bodyPr/>
        <a:lstStyle/>
        <a:p>
          <a:endParaRPr lang="en-US"/>
        </a:p>
      </dgm:t>
    </dgm:pt>
    <dgm:pt modelId="{F95E253C-C8C1-423D-9D63-C004C88ADA5E}" type="sibTrans" cxnId="{91C83875-BB25-44DB-A2F0-256434729BBC}">
      <dgm:prSet/>
      <dgm:spPr/>
      <dgm:t>
        <a:bodyPr/>
        <a:lstStyle/>
        <a:p>
          <a:endParaRPr lang="en-US"/>
        </a:p>
      </dgm:t>
    </dgm:pt>
    <dgm:pt modelId="{FF24C2AD-76EA-4BAC-9FD0-8AAC58EA334A}" type="pres">
      <dgm:prSet presAssocID="{1E7ED0AF-C090-4EB9-8542-8A09D4451305}" presName="matrix" presStyleCnt="0">
        <dgm:presLayoutVars>
          <dgm:chMax val="1"/>
          <dgm:dir/>
          <dgm:resizeHandles val="exact"/>
        </dgm:presLayoutVars>
      </dgm:prSet>
      <dgm:spPr/>
      <dgm:t>
        <a:bodyPr/>
        <a:lstStyle/>
        <a:p>
          <a:endParaRPr lang="en-IN"/>
        </a:p>
      </dgm:t>
    </dgm:pt>
    <dgm:pt modelId="{BF8A8932-B163-4E2E-9437-8712E1AA70B2}" type="pres">
      <dgm:prSet presAssocID="{1E7ED0AF-C090-4EB9-8542-8A09D4451305}" presName="diamond" presStyleLbl="bgShp" presStyleIdx="0" presStyleCnt="1"/>
      <dgm:spPr/>
    </dgm:pt>
    <dgm:pt modelId="{65FCBD13-7E42-49CE-9F6A-4EE556DE390E}" type="pres">
      <dgm:prSet presAssocID="{1E7ED0AF-C090-4EB9-8542-8A09D4451305}" presName="quad1" presStyleLbl="node1" presStyleIdx="0" presStyleCnt="4">
        <dgm:presLayoutVars>
          <dgm:chMax val="0"/>
          <dgm:chPref val="0"/>
          <dgm:bulletEnabled val="1"/>
        </dgm:presLayoutVars>
      </dgm:prSet>
      <dgm:spPr/>
      <dgm:t>
        <a:bodyPr/>
        <a:lstStyle/>
        <a:p>
          <a:endParaRPr lang="en-IN"/>
        </a:p>
      </dgm:t>
    </dgm:pt>
    <dgm:pt modelId="{5D07F8D6-A5DE-4A25-A815-7B26E98E2F06}" type="pres">
      <dgm:prSet presAssocID="{1E7ED0AF-C090-4EB9-8542-8A09D4451305}" presName="quad2" presStyleLbl="node1" presStyleIdx="1" presStyleCnt="4">
        <dgm:presLayoutVars>
          <dgm:chMax val="0"/>
          <dgm:chPref val="0"/>
          <dgm:bulletEnabled val="1"/>
        </dgm:presLayoutVars>
      </dgm:prSet>
      <dgm:spPr/>
      <dgm:t>
        <a:bodyPr/>
        <a:lstStyle/>
        <a:p>
          <a:endParaRPr lang="en-IN"/>
        </a:p>
      </dgm:t>
    </dgm:pt>
    <dgm:pt modelId="{9DC1B9E9-FF12-4028-BC74-FC3163DE184A}" type="pres">
      <dgm:prSet presAssocID="{1E7ED0AF-C090-4EB9-8542-8A09D4451305}" presName="quad3" presStyleLbl="node1" presStyleIdx="2" presStyleCnt="4">
        <dgm:presLayoutVars>
          <dgm:chMax val="0"/>
          <dgm:chPref val="0"/>
          <dgm:bulletEnabled val="1"/>
        </dgm:presLayoutVars>
      </dgm:prSet>
      <dgm:spPr/>
      <dgm:t>
        <a:bodyPr/>
        <a:lstStyle/>
        <a:p>
          <a:endParaRPr lang="en-IN"/>
        </a:p>
      </dgm:t>
    </dgm:pt>
    <dgm:pt modelId="{9303789D-FABF-4499-8233-170AFC804C75}" type="pres">
      <dgm:prSet presAssocID="{1E7ED0AF-C090-4EB9-8542-8A09D4451305}" presName="quad4" presStyleLbl="node1" presStyleIdx="3" presStyleCnt="4">
        <dgm:presLayoutVars>
          <dgm:chMax val="0"/>
          <dgm:chPref val="0"/>
          <dgm:bulletEnabled val="1"/>
        </dgm:presLayoutVars>
      </dgm:prSet>
      <dgm:spPr/>
      <dgm:t>
        <a:bodyPr/>
        <a:lstStyle/>
        <a:p>
          <a:endParaRPr lang="en-IN"/>
        </a:p>
      </dgm:t>
    </dgm:pt>
  </dgm:ptLst>
  <dgm:cxnLst>
    <dgm:cxn modelId="{422FF88A-F150-4DF8-9C86-01B216FF9721}" type="presOf" srcId="{DEA50266-C3C9-4478-A6A7-75303E42A1D3}" destId="{65FCBD13-7E42-49CE-9F6A-4EE556DE390E}" srcOrd="0" destOrd="0" presId="urn:microsoft.com/office/officeart/2005/8/layout/matrix3"/>
    <dgm:cxn modelId="{63E9C20B-EAD5-4FA2-8F74-6F8C8616518A}" type="presOf" srcId="{1E7ED0AF-C090-4EB9-8542-8A09D4451305}" destId="{FF24C2AD-76EA-4BAC-9FD0-8AAC58EA334A}" srcOrd="0" destOrd="0" presId="urn:microsoft.com/office/officeart/2005/8/layout/matrix3"/>
    <dgm:cxn modelId="{1B8777A2-246A-493B-B82E-C18FD99A9BA7}" srcId="{1E7ED0AF-C090-4EB9-8542-8A09D4451305}" destId="{DEA50266-C3C9-4478-A6A7-75303E42A1D3}" srcOrd="0" destOrd="0" parTransId="{40DCC6CB-8D4A-4E2D-B4CB-E46C04025DFE}" sibTransId="{4A3218CF-AD7B-478B-8AF1-FFAA2AE5907D}"/>
    <dgm:cxn modelId="{7537B831-B689-4668-A93A-E7F1634183DF}" type="presOf" srcId="{87DB19FD-6C75-4DF9-90B5-808F80BDE688}" destId="{9303789D-FABF-4499-8233-170AFC804C75}" srcOrd="0" destOrd="0" presId="urn:microsoft.com/office/officeart/2005/8/layout/matrix3"/>
    <dgm:cxn modelId="{4A16E310-A895-4688-94CE-1FDA05B3A473}" type="presOf" srcId="{FBE1B7FE-4466-40FA-9B90-9E74BA729716}" destId="{9DC1B9E9-FF12-4028-BC74-FC3163DE184A}" srcOrd="0" destOrd="0" presId="urn:microsoft.com/office/officeart/2005/8/layout/matrix3"/>
    <dgm:cxn modelId="{722DD27D-1492-445D-8C4E-9661E81CFAC1}" srcId="{1E7ED0AF-C090-4EB9-8542-8A09D4451305}" destId="{FBE1B7FE-4466-40FA-9B90-9E74BA729716}" srcOrd="2" destOrd="0" parTransId="{101CD255-F320-46B0-8752-491375CBB6A2}" sibTransId="{ADD855D7-B33F-4195-A1CA-2E8338D8A1FC}"/>
    <dgm:cxn modelId="{B7361E21-A744-41D6-99C1-0F97B171CF4F}" type="presOf" srcId="{D37618E6-6E86-4533-8CBD-8117ECE5DECE}" destId="{5D07F8D6-A5DE-4A25-A815-7B26E98E2F06}" srcOrd="0" destOrd="0" presId="urn:microsoft.com/office/officeart/2005/8/layout/matrix3"/>
    <dgm:cxn modelId="{91C83875-BB25-44DB-A2F0-256434729BBC}" srcId="{1E7ED0AF-C090-4EB9-8542-8A09D4451305}" destId="{87DB19FD-6C75-4DF9-90B5-808F80BDE688}" srcOrd="3" destOrd="0" parTransId="{FE2CE664-F7F1-4393-A5C1-C941F7175851}" sibTransId="{F95E253C-C8C1-423D-9D63-C004C88ADA5E}"/>
    <dgm:cxn modelId="{0ABB0925-CE21-4A83-9017-F75DEA7966C3}" srcId="{1E7ED0AF-C090-4EB9-8542-8A09D4451305}" destId="{D37618E6-6E86-4533-8CBD-8117ECE5DECE}" srcOrd="1" destOrd="0" parTransId="{6087D027-8050-47D2-AE1F-F3DBD5EA7567}" sibTransId="{F802E0CD-2A0E-4DD6-B75D-955FF4E75171}"/>
    <dgm:cxn modelId="{570D36E6-5290-4AFC-AE76-C1718C0EDD77}" type="presParOf" srcId="{FF24C2AD-76EA-4BAC-9FD0-8AAC58EA334A}" destId="{BF8A8932-B163-4E2E-9437-8712E1AA70B2}" srcOrd="0" destOrd="0" presId="urn:microsoft.com/office/officeart/2005/8/layout/matrix3"/>
    <dgm:cxn modelId="{C99CD0AF-02F4-487E-9BA5-753668EAF554}" type="presParOf" srcId="{FF24C2AD-76EA-4BAC-9FD0-8AAC58EA334A}" destId="{65FCBD13-7E42-49CE-9F6A-4EE556DE390E}" srcOrd="1" destOrd="0" presId="urn:microsoft.com/office/officeart/2005/8/layout/matrix3"/>
    <dgm:cxn modelId="{8BC32547-35F0-4B24-A483-629947C6A282}" type="presParOf" srcId="{FF24C2AD-76EA-4BAC-9FD0-8AAC58EA334A}" destId="{5D07F8D6-A5DE-4A25-A815-7B26E98E2F06}" srcOrd="2" destOrd="0" presId="urn:microsoft.com/office/officeart/2005/8/layout/matrix3"/>
    <dgm:cxn modelId="{8D6EE698-E6FE-4144-B9B2-16FCDA69C2D7}" type="presParOf" srcId="{FF24C2AD-76EA-4BAC-9FD0-8AAC58EA334A}" destId="{9DC1B9E9-FF12-4028-BC74-FC3163DE184A}" srcOrd="3" destOrd="0" presId="urn:microsoft.com/office/officeart/2005/8/layout/matrix3"/>
    <dgm:cxn modelId="{E60F63DA-6A18-4DAB-82C3-D247CE70952E}" type="presParOf" srcId="{FF24C2AD-76EA-4BAC-9FD0-8AAC58EA334A}" destId="{9303789D-FABF-4499-8233-170AFC804C7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7403E46-6D8E-416F-90C6-9FE49D8BAE03}" type="doc">
      <dgm:prSet loTypeId="urn:microsoft.com/office/officeart/2005/8/layout/hProcess9" loCatId="process" qsTypeId="urn:microsoft.com/office/officeart/2005/8/quickstyle/3d1" qsCatId="3D" csTypeId="urn:microsoft.com/office/officeart/2005/8/colors/accent1_2" csCatId="accent1" phldr="1"/>
      <dgm:spPr/>
      <dgm:t>
        <a:bodyPr/>
        <a:lstStyle/>
        <a:p>
          <a:endParaRPr lang="en-IN"/>
        </a:p>
      </dgm:t>
    </dgm:pt>
    <dgm:pt modelId="{A679218C-A8AE-4C1A-9C1F-19CDF92FCE79}">
      <dgm:prSet/>
      <dgm:spPr/>
      <dgm:t>
        <a:bodyPr/>
        <a:lstStyle/>
        <a:p>
          <a:pPr rtl="0"/>
          <a:r>
            <a:rPr lang="en-US" dirty="0"/>
            <a:t>Complete turnkey processing plant setup </a:t>
          </a:r>
          <a:endParaRPr lang="en-IN" dirty="0"/>
        </a:p>
      </dgm:t>
    </dgm:pt>
    <dgm:pt modelId="{C259C36C-CB36-45AC-9F87-DE015D68244C}" type="parTrans" cxnId="{C61256F1-9768-41AE-8A9C-AD12672A23CB}">
      <dgm:prSet/>
      <dgm:spPr/>
      <dgm:t>
        <a:bodyPr/>
        <a:lstStyle/>
        <a:p>
          <a:endParaRPr lang="en-IN"/>
        </a:p>
      </dgm:t>
    </dgm:pt>
    <dgm:pt modelId="{92194235-2D4B-4250-A622-E9F11650333A}" type="sibTrans" cxnId="{C61256F1-9768-41AE-8A9C-AD12672A23CB}">
      <dgm:prSet/>
      <dgm:spPr/>
      <dgm:t>
        <a:bodyPr/>
        <a:lstStyle/>
        <a:p>
          <a:endParaRPr lang="en-IN"/>
        </a:p>
      </dgm:t>
    </dgm:pt>
    <dgm:pt modelId="{CA4F9DF2-D030-411C-A625-8C318C18B15F}">
      <dgm:prSet/>
      <dgm:spPr/>
      <dgm:t>
        <a:bodyPr/>
        <a:lstStyle/>
        <a:p>
          <a:pPr rtl="0"/>
          <a:r>
            <a:rPr lang="en-US"/>
            <a:t>For cashew, coffee, tea, rice, pepper etc… </a:t>
          </a:r>
          <a:endParaRPr lang="en-IN"/>
        </a:p>
      </dgm:t>
    </dgm:pt>
    <dgm:pt modelId="{0D19F535-545B-4929-B9E2-4D66C160D7DC}" type="parTrans" cxnId="{8DEBFD60-8513-457D-9981-6CA2BE7F68CE}">
      <dgm:prSet/>
      <dgm:spPr/>
      <dgm:t>
        <a:bodyPr/>
        <a:lstStyle/>
        <a:p>
          <a:endParaRPr lang="en-IN"/>
        </a:p>
      </dgm:t>
    </dgm:pt>
    <dgm:pt modelId="{7379BF85-0AB7-4277-9805-99D9EF238AFE}" type="sibTrans" cxnId="{8DEBFD60-8513-457D-9981-6CA2BE7F68CE}">
      <dgm:prSet/>
      <dgm:spPr/>
      <dgm:t>
        <a:bodyPr/>
        <a:lstStyle/>
        <a:p>
          <a:endParaRPr lang="en-IN"/>
        </a:p>
      </dgm:t>
    </dgm:pt>
    <dgm:pt modelId="{5F89998C-CE0C-4869-86A0-30F74264A242}">
      <dgm:prSet/>
      <dgm:spPr/>
      <dgm:t>
        <a:bodyPr/>
        <a:lstStyle/>
        <a:p>
          <a:pPr rtl="0"/>
          <a:r>
            <a:rPr lang="en-US" dirty="0"/>
            <a:t>One-point accountability </a:t>
          </a:r>
          <a:endParaRPr lang="en-IN" dirty="0"/>
        </a:p>
      </dgm:t>
    </dgm:pt>
    <dgm:pt modelId="{A964EB1E-2082-40AB-AC70-779F17C8C1D4}" type="parTrans" cxnId="{241A67EE-2684-4DB6-85B8-E42764C148C9}">
      <dgm:prSet/>
      <dgm:spPr/>
      <dgm:t>
        <a:bodyPr/>
        <a:lstStyle/>
        <a:p>
          <a:endParaRPr lang="en-IN"/>
        </a:p>
      </dgm:t>
    </dgm:pt>
    <dgm:pt modelId="{4A5565E8-824F-4AE8-B3E3-E54B6741E468}" type="sibTrans" cxnId="{241A67EE-2684-4DB6-85B8-E42764C148C9}">
      <dgm:prSet/>
      <dgm:spPr/>
      <dgm:t>
        <a:bodyPr/>
        <a:lstStyle/>
        <a:p>
          <a:endParaRPr lang="en-IN"/>
        </a:p>
      </dgm:t>
    </dgm:pt>
    <dgm:pt modelId="{BF318512-BBB6-4CE8-9722-A067423353CA}">
      <dgm:prSet/>
      <dgm:spPr/>
      <dgm:t>
        <a:bodyPr/>
        <a:lstStyle/>
        <a:p>
          <a:pPr rtl="0"/>
          <a:r>
            <a:rPr lang="en-US"/>
            <a:t>Experience across global markets</a:t>
          </a:r>
          <a:endParaRPr lang="en-IN"/>
        </a:p>
      </dgm:t>
    </dgm:pt>
    <dgm:pt modelId="{122589C3-DB66-412A-98DE-89C4D60F4932}" type="parTrans" cxnId="{13D74303-1EA1-422F-8F2D-A7C3F7257E02}">
      <dgm:prSet/>
      <dgm:spPr/>
      <dgm:t>
        <a:bodyPr/>
        <a:lstStyle/>
        <a:p>
          <a:endParaRPr lang="en-IN"/>
        </a:p>
      </dgm:t>
    </dgm:pt>
    <dgm:pt modelId="{EF075AB9-BB26-4AB7-B4C9-BB46DC06C352}" type="sibTrans" cxnId="{13D74303-1EA1-422F-8F2D-A7C3F7257E02}">
      <dgm:prSet/>
      <dgm:spPr/>
      <dgm:t>
        <a:bodyPr/>
        <a:lstStyle/>
        <a:p>
          <a:endParaRPr lang="en-IN"/>
        </a:p>
      </dgm:t>
    </dgm:pt>
    <dgm:pt modelId="{E160D4FE-850D-4806-BE88-90DF8E2CBD58}">
      <dgm:prSet/>
      <dgm:spPr/>
      <dgm:t>
        <a:bodyPr/>
        <a:lstStyle/>
        <a:p>
          <a:pPr rtl="0"/>
          <a:r>
            <a:rPr lang="en-US"/>
            <a:t>End-to-End Warranty Support</a:t>
          </a:r>
          <a:endParaRPr lang="en-IN"/>
        </a:p>
      </dgm:t>
    </dgm:pt>
    <dgm:pt modelId="{676BDA6A-96C7-41CC-959C-7535D405997C}" type="parTrans" cxnId="{BE25B0D1-AA9C-4771-A22E-212BF7A1A19D}">
      <dgm:prSet/>
      <dgm:spPr/>
      <dgm:t>
        <a:bodyPr/>
        <a:lstStyle/>
        <a:p>
          <a:endParaRPr lang="en-IN"/>
        </a:p>
      </dgm:t>
    </dgm:pt>
    <dgm:pt modelId="{B4BCC844-4D9E-4908-8F58-F6F060C2C711}" type="sibTrans" cxnId="{BE25B0D1-AA9C-4771-A22E-212BF7A1A19D}">
      <dgm:prSet/>
      <dgm:spPr/>
      <dgm:t>
        <a:bodyPr/>
        <a:lstStyle/>
        <a:p>
          <a:endParaRPr lang="en-IN"/>
        </a:p>
      </dgm:t>
    </dgm:pt>
    <dgm:pt modelId="{1FDD6EB4-D9ED-4FA7-B7FD-D5D99FB600AC}">
      <dgm:prSet/>
      <dgm:spPr/>
      <dgm:t>
        <a:bodyPr/>
        <a:lstStyle/>
        <a:p>
          <a:pPr rtl="0"/>
          <a:r>
            <a:rPr lang="en-US"/>
            <a:t>Annual Maintenance Contracts</a:t>
          </a:r>
          <a:endParaRPr lang="en-IN"/>
        </a:p>
      </dgm:t>
    </dgm:pt>
    <dgm:pt modelId="{C792048D-22A8-47B9-9F9A-10F9F4FC52F5}" type="parTrans" cxnId="{79F684FA-2A99-47C7-B59F-24E34029BCE9}">
      <dgm:prSet/>
      <dgm:spPr/>
      <dgm:t>
        <a:bodyPr/>
        <a:lstStyle/>
        <a:p>
          <a:endParaRPr lang="en-IN"/>
        </a:p>
      </dgm:t>
    </dgm:pt>
    <dgm:pt modelId="{865C77E4-C689-49D1-8806-13B05FBC84D5}" type="sibTrans" cxnId="{79F684FA-2A99-47C7-B59F-24E34029BCE9}">
      <dgm:prSet/>
      <dgm:spPr/>
      <dgm:t>
        <a:bodyPr/>
        <a:lstStyle/>
        <a:p>
          <a:endParaRPr lang="en-IN"/>
        </a:p>
      </dgm:t>
    </dgm:pt>
    <dgm:pt modelId="{54FDBB09-A7D9-4EC7-A2E8-F879B44FFDA0}" type="pres">
      <dgm:prSet presAssocID="{57403E46-6D8E-416F-90C6-9FE49D8BAE03}" presName="CompostProcess" presStyleCnt="0">
        <dgm:presLayoutVars>
          <dgm:dir/>
          <dgm:resizeHandles val="exact"/>
        </dgm:presLayoutVars>
      </dgm:prSet>
      <dgm:spPr/>
      <dgm:t>
        <a:bodyPr/>
        <a:lstStyle/>
        <a:p>
          <a:endParaRPr lang="en-IN"/>
        </a:p>
      </dgm:t>
    </dgm:pt>
    <dgm:pt modelId="{C647E349-97EB-4D0D-8387-CDDC1C8ABC86}" type="pres">
      <dgm:prSet presAssocID="{57403E46-6D8E-416F-90C6-9FE49D8BAE03}" presName="arrow" presStyleLbl="bgShp" presStyleIdx="0" presStyleCnt="1"/>
      <dgm:spPr/>
    </dgm:pt>
    <dgm:pt modelId="{48085886-F77B-4709-8833-BA5AF9B205E3}" type="pres">
      <dgm:prSet presAssocID="{57403E46-6D8E-416F-90C6-9FE49D8BAE03}" presName="linearProcess" presStyleCnt="0"/>
      <dgm:spPr/>
    </dgm:pt>
    <dgm:pt modelId="{C4A0374E-1A0B-4E09-B929-F3CE8B9AB3EF}" type="pres">
      <dgm:prSet presAssocID="{A679218C-A8AE-4C1A-9C1F-19CDF92FCE79}" presName="textNode" presStyleLbl="node1" presStyleIdx="0" presStyleCnt="6" custLinFactNeighborX="-3435" custLinFactNeighborY="-2043">
        <dgm:presLayoutVars>
          <dgm:bulletEnabled val="1"/>
        </dgm:presLayoutVars>
      </dgm:prSet>
      <dgm:spPr/>
      <dgm:t>
        <a:bodyPr/>
        <a:lstStyle/>
        <a:p>
          <a:endParaRPr lang="en-IN"/>
        </a:p>
      </dgm:t>
    </dgm:pt>
    <dgm:pt modelId="{B243034F-E481-4DD1-B0A0-34BAD2409916}" type="pres">
      <dgm:prSet presAssocID="{92194235-2D4B-4250-A622-E9F11650333A}" presName="sibTrans" presStyleCnt="0"/>
      <dgm:spPr/>
    </dgm:pt>
    <dgm:pt modelId="{2E2D35B5-1F7B-4B20-8B52-73EFC689404A}" type="pres">
      <dgm:prSet presAssocID="{CA4F9DF2-D030-411C-A625-8C318C18B15F}" presName="textNode" presStyleLbl="node1" presStyleIdx="1" presStyleCnt="6">
        <dgm:presLayoutVars>
          <dgm:bulletEnabled val="1"/>
        </dgm:presLayoutVars>
      </dgm:prSet>
      <dgm:spPr/>
      <dgm:t>
        <a:bodyPr/>
        <a:lstStyle/>
        <a:p>
          <a:endParaRPr lang="en-IN"/>
        </a:p>
      </dgm:t>
    </dgm:pt>
    <dgm:pt modelId="{9250D3B7-D059-4DAF-AB3E-0771F0453458}" type="pres">
      <dgm:prSet presAssocID="{7379BF85-0AB7-4277-9805-99D9EF238AFE}" presName="sibTrans" presStyleCnt="0"/>
      <dgm:spPr/>
    </dgm:pt>
    <dgm:pt modelId="{E648AC57-3263-4EEA-AE3C-2941D631E751}" type="pres">
      <dgm:prSet presAssocID="{5F89998C-CE0C-4869-86A0-30F74264A242}" presName="textNode" presStyleLbl="node1" presStyleIdx="2" presStyleCnt="6">
        <dgm:presLayoutVars>
          <dgm:bulletEnabled val="1"/>
        </dgm:presLayoutVars>
      </dgm:prSet>
      <dgm:spPr/>
      <dgm:t>
        <a:bodyPr/>
        <a:lstStyle/>
        <a:p>
          <a:endParaRPr lang="en-IN"/>
        </a:p>
      </dgm:t>
    </dgm:pt>
    <dgm:pt modelId="{35D745E9-03D7-4603-AC21-D9F69292E002}" type="pres">
      <dgm:prSet presAssocID="{4A5565E8-824F-4AE8-B3E3-E54B6741E468}" presName="sibTrans" presStyleCnt="0"/>
      <dgm:spPr/>
    </dgm:pt>
    <dgm:pt modelId="{27FCAD21-24FD-4FDF-94B7-3C62B15AF625}" type="pres">
      <dgm:prSet presAssocID="{BF318512-BBB6-4CE8-9722-A067423353CA}" presName="textNode" presStyleLbl="node1" presStyleIdx="3" presStyleCnt="6">
        <dgm:presLayoutVars>
          <dgm:bulletEnabled val="1"/>
        </dgm:presLayoutVars>
      </dgm:prSet>
      <dgm:spPr/>
      <dgm:t>
        <a:bodyPr/>
        <a:lstStyle/>
        <a:p>
          <a:endParaRPr lang="en-IN"/>
        </a:p>
      </dgm:t>
    </dgm:pt>
    <dgm:pt modelId="{B530DDE6-311E-40DA-88C8-E57BE2194323}" type="pres">
      <dgm:prSet presAssocID="{EF075AB9-BB26-4AB7-B4C9-BB46DC06C352}" presName="sibTrans" presStyleCnt="0"/>
      <dgm:spPr/>
    </dgm:pt>
    <dgm:pt modelId="{1521A357-E468-410F-AA5E-6E352CAE3321}" type="pres">
      <dgm:prSet presAssocID="{E160D4FE-850D-4806-BE88-90DF8E2CBD58}" presName="textNode" presStyleLbl="node1" presStyleIdx="4" presStyleCnt="6">
        <dgm:presLayoutVars>
          <dgm:bulletEnabled val="1"/>
        </dgm:presLayoutVars>
      </dgm:prSet>
      <dgm:spPr/>
      <dgm:t>
        <a:bodyPr/>
        <a:lstStyle/>
        <a:p>
          <a:endParaRPr lang="en-IN"/>
        </a:p>
      </dgm:t>
    </dgm:pt>
    <dgm:pt modelId="{35A7FB8C-D7BA-4BC7-A11B-F9F77A3B518F}" type="pres">
      <dgm:prSet presAssocID="{B4BCC844-4D9E-4908-8F58-F6F060C2C711}" presName="sibTrans" presStyleCnt="0"/>
      <dgm:spPr/>
    </dgm:pt>
    <dgm:pt modelId="{9DBFB309-6B55-4966-AD96-2CBF012518A7}" type="pres">
      <dgm:prSet presAssocID="{1FDD6EB4-D9ED-4FA7-B7FD-D5D99FB600AC}" presName="textNode" presStyleLbl="node1" presStyleIdx="5" presStyleCnt="6">
        <dgm:presLayoutVars>
          <dgm:bulletEnabled val="1"/>
        </dgm:presLayoutVars>
      </dgm:prSet>
      <dgm:spPr/>
      <dgm:t>
        <a:bodyPr/>
        <a:lstStyle/>
        <a:p>
          <a:endParaRPr lang="en-IN"/>
        </a:p>
      </dgm:t>
    </dgm:pt>
  </dgm:ptLst>
  <dgm:cxnLst>
    <dgm:cxn modelId="{601F5070-CC8E-4E38-9FE5-61207C5874E3}" type="presOf" srcId="{57403E46-6D8E-416F-90C6-9FE49D8BAE03}" destId="{54FDBB09-A7D9-4EC7-A2E8-F879B44FFDA0}" srcOrd="0" destOrd="0" presId="urn:microsoft.com/office/officeart/2005/8/layout/hProcess9"/>
    <dgm:cxn modelId="{13D74303-1EA1-422F-8F2D-A7C3F7257E02}" srcId="{57403E46-6D8E-416F-90C6-9FE49D8BAE03}" destId="{BF318512-BBB6-4CE8-9722-A067423353CA}" srcOrd="3" destOrd="0" parTransId="{122589C3-DB66-412A-98DE-89C4D60F4932}" sibTransId="{EF075AB9-BB26-4AB7-B4C9-BB46DC06C352}"/>
    <dgm:cxn modelId="{290AF0A2-1256-438E-8B8C-265D6DC34352}" type="presOf" srcId="{E160D4FE-850D-4806-BE88-90DF8E2CBD58}" destId="{1521A357-E468-410F-AA5E-6E352CAE3321}" srcOrd="0" destOrd="0" presId="urn:microsoft.com/office/officeart/2005/8/layout/hProcess9"/>
    <dgm:cxn modelId="{79F684FA-2A99-47C7-B59F-24E34029BCE9}" srcId="{57403E46-6D8E-416F-90C6-9FE49D8BAE03}" destId="{1FDD6EB4-D9ED-4FA7-B7FD-D5D99FB600AC}" srcOrd="5" destOrd="0" parTransId="{C792048D-22A8-47B9-9F9A-10F9F4FC52F5}" sibTransId="{865C77E4-C689-49D1-8806-13B05FBC84D5}"/>
    <dgm:cxn modelId="{4E9C036A-1890-44ED-AB6D-6050859E6177}" type="presOf" srcId="{5F89998C-CE0C-4869-86A0-30F74264A242}" destId="{E648AC57-3263-4EEA-AE3C-2941D631E751}" srcOrd="0" destOrd="0" presId="urn:microsoft.com/office/officeart/2005/8/layout/hProcess9"/>
    <dgm:cxn modelId="{E241E51F-4E57-4259-8204-B93CEA52BD2E}" type="presOf" srcId="{1FDD6EB4-D9ED-4FA7-B7FD-D5D99FB600AC}" destId="{9DBFB309-6B55-4966-AD96-2CBF012518A7}" srcOrd="0" destOrd="0" presId="urn:microsoft.com/office/officeart/2005/8/layout/hProcess9"/>
    <dgm:cxn modelId="{8DEBFD60-8513-457D-9981-6CA2BE7F68CE}" srcId="{57403E46-6D8E-416F-90C6-9FE49D8BAE03}" destId="{CA4F9DF2-D030-411C-A625-8C318C18B15F}" srcOrd="1" destOrd="0" parTransId="{0D19F535-545B-4929-B9E2-4D66C160D7DC}" sibTransId="{7379BF85-0AB7-4277-9805-99D9EF238AFE}"/>
    <dgm:cxn modelId="{C61256F1-9768-41AE-8A9C-AD12672A23CB}" srcId="{57403E46-6D8E-416F-90C6-9FE49D8BAE03}" destId="{A679218C-A8AE-4C1A-9C1F-19CDF92FCE79}" srcOrd="0" destOrd="0" parTransId="{C259C36C-CB36-45AC-9F87-DE015D68244C}" sibTransId="{92194235-2D4B-4250-A622-E9F11650333A}"/>
    <dgm:cxn modelId="{BACEE459-5407-46B6-AD0F-A8A8F1830EA4}" type="presOf" srcId="{A679218C-A8AE-4C1A-9C1F-19CDF92FCE79}" destId="{C4A0374E-1A0B-4E09-B929-F3CE8B9AB3EF}" srcOrd="0" destOrd="0" presId="urn:microsoft.com/office/officeart/2005/8/layout/hProcess9"/>
    <dgm:cxn modelId="{6D7E5FD1-D7F5-4B6F-B723-BC0FAC3153CC}" type="presOf" srcId="{BF318512-BBB6-4CE8-9722-A067423353CA}" destId="{27FCAD21-24FD-4FDF-94B7-3C62B15AF625}" srcOrd="0" destOrd="0" presId="urn:microsoft.com/office/officeart/2005/8/layout/hProcess9"/>
    <dgm:cxn modelId="{0880FD7F-C4DA-4F4D-9BE5-8849F2C85979}" type="presOf" srcId="{CA4F9DF2-D030-411C-A625-8C318C18B15F}" destId="{2E2D35B5-1F7B-4B20-8B52-73EFC689404A}" srcOrd="0" destOrd="0" presId="urn:microsoft.com/office/officeart/2005/8/layout/hProcess9"/>
    <dgm:cxn modelId="{241A67EE-2684-4DB6-85B8-E42764C148C9}" srcId="{57403E46-6D8E-416F-90C6-9FE49D8BAE03}" destId="{5F89998C-CE0C-4869-86A0-30F74264A242}" srcOrd="2" destOrd="0" parTransId="{A964EB1E-2082-40AB-AC70-779F17C8C1D4}" sibTransId="{4A5565E8-824F-4AE8-B3E3-E54B6741E468}"/>
    <dgm:cxn modelId="{BE25B0D1-AA9C-4771-A22E-212BF7A1A19D}" srcId="{57403E46-6D8E-416F-90C6-9FE49D8BAE03}" destId="{E160D4FE-850D-4806-BE88-90DF8E2CBD58}" srcOrd="4" destOrd="0" parTransId="{676BDA6A-96C7-41CC-959C-7535D405997C}" sibTransId="{B4BCC844-4D9E-4908-8F58-F6F060C2C711}"/>
    <dgm:cxn modelId="{F48A4765-26C6-4205-AEC4-D065B4CFE7B2}" type="presParOf" srcId="{54FDBB09-A7D9-4EC7-A2E8-F879B44FFDA0}" destId="{C647E349-97EB-4D0D-8387-CDDC1C8ABC86}" srcOrd="0" destOrd="0" presId="urn:microsoft.com/office/officeart/2005/8/layout/hProcess9"/>
    <dgm:cxn modelId="{DE8E6E4C-4E3E-4A2C-8391-389869A4674C}" type="presParOf" srcId="{54FDBB09-A7D9-4EC7-A2E8-F879B44FFDA0}" destId="{48085886-F77B-4709-8833-BA5AF9B205E3}" srcOrd="1" destOrd="0" presId="urn:microsoft.com/office/officeart/2005/8/layout/hProcess9"/>
    <dgm:cxn modelId="{D8C2425E-7BDC-43F0-B115-C856C0F1C193}" type="presParOf" srcId="{48085886-F77B-4709-8833-BA5AF9B205E3}" destId="{C4A0374E-1A0B-4E09-B929-F3CE8B9AB3EF}" srcOrd="0" destOrd="0" presId="urn:microsoft.com/office/officeart/2005/8/layout/hProcess9"/>
    <dgm:cxn modelId="{C24715A6-4E22-4597-8A7E-E7093C187432}" type="presParOf" srcId="{48085886-F77B-4709-8833-BA5AF9B205E3}" destId="{B243034F-E481-4DD1-B0A0-34BAD2409916}" srcOrd="1" destOrd="0" presId="urn:microsoft.com/office/officeart/2005/8/layout/hProcess9"/>
    <dgm:cxn modelId="{E0B13384-895F-49AD-A3F8-9FFBC5B0268D}" type="presParOf" srcId="{48085886-F77B-4709-8833-BA5AF9B205E3}" destId="{2E2D35B5-1F7B-4B20-8B52-73EFC689404A}" srcOrd="2" destOrd="0" presId="urn:microsoft.com/office/officeart/2005/8/layout/hProcess9"/>
    <dgm:cxn modelId="{28D25947-490D-4883-A509-F33B03B1D21D}" type="presParOf" srcId="{48085886-F77B-4709-8833-BA5AF9B205E3}" destId="{9250D3B7-D059-4DAF-AB3E-0771F0453458}" srcOrd="3" destOrd="0" presId="urn:microsoft.com/office/officeart/2005/8/layout/hProcess9"/>
    <dgm:cxn modelId="{41164435-C367-49BD-AD0E-7E52A9B17BCF}" type="presParOf" srcId="{48085886-F77B-4709-8833-BA5AF9B205E3}" destId="{E648AC57-3263-4EEA-AE3C-2941D631E751}" srcOrd="4" destOrd="0" presId="urn:microsoft.com/office/officeart/2005/8/layout/hProcess9"/>
    <dgm:cxn modelId="{DFABE598-62B7-46B9-ACCC-6D78DAC95AFC}" type="presParOf" srcId="{48085886-F77B-4709-8833-BA5AF9B205E3}" destId="{35D745E9-03D7-4603-AC21-D9F69292E002}" srcOrd="5" destOrd="0" presId="urn:microsoft.com/office/officeart/2005/8/layout/hProcess9"/>
    <dgm:cxn modelId="{689B57CE-AA0F-42F5-BE17-A6B6E418959A}" type="presParOf" srcId="{48085886-F77B-4709-8833-BA5AF9B205E3}" destId="{27FCAD21-24FD-4FDF-94B7-3C62B15AF625}" srcOrd="6" destOrd="0" presId="urn:microsoft.com/office/officeart/2005/8/layout/hProcess9"/>
    <dgm:cxn modelId="{1BF8C154-13A7-490D-8EE4-211B7562E66D}" type="presParOf" srcId="{48085886-F77B-4709-8833-BA5AF9B205E3}" destId="{B530DDE6-311E-40DA-88C8-E57BE2194323}" srcOrd="7" destOrd="0" presId="urn:microsoft.com/office/officeart/2005/8/layout/hProcess9"/>
    <dgm:cxn modelId="{AFB42C3A-348C-406A-A2CF-79E70EFBF040}" type="presParOf" srcId="{48085886-F77B-4709-8833-BA5AF9B205E3}" destId="{1521A357-E468-410F-AA5E-6E352CAE3321}" srcOrd="8" destOrd="0" presId="urn:microsoft.com/office/officeart/2005/8/layout/hProcess9"/>
    <dgm:cxn modelId="{6832B925-6FEC-4418-AFE9-60DCD06D1FCF}" type="presParOf" srcId="{48085886-F77B-4709-8833-BA5AF9B205E3}" destId="{35A7FB8C-D7BA-4BC7-A11B-F9F77A3B518F}" srcOrd="9" destOrd="0" presId="urn:microsoft.com/office/officeart/2005/8/layout/hProcess9"/>
    <dgm:cxn modelId="{13935FDA-AEDC-4115-BD1B-588780308E3E}" type="presParOf" srcId="{48085886-F77B-4709-8833-BA5AF9B205E3}" destId="{9DBFB309-6B55-4966-AD96-2CBF012518A7}"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D787E5-2C42-4B10-9F87-F2E118786C2A}" type="doc">
      <dgm:prSet loTypeId="urn:microsoft.com/office/officeart/2005/8/layout/venn3" loCatId="relationship" qsTypeId="urn:microsoft.com/office/officeart/2005/8/quickstyle/3d2" qsCatId="3D" csTypeId="urn:microsoft.com/office/officeart/2005/8/colors/accent6_5" csCatId="accent6" phldr="1"/>
      <dgm:spPr/>
      <dgm:t>
        <a:bodyPr/>
        <a:lstStyle/>
        <a:p>
          <a:endParaRPr lang="en-IN"/>
        </a:p>
      </dgm:t>
    </dgm:pt>
    <dgm:pt modelId="{D5A483D9-647B-494B-B382-FF11D406626D}">
      <dgm:prSet custT="1"/>
      <dgm:spPr/>
      <dgm:t>
        <a:bodyPr/>
        <a:lstStyle/>
        <a:p>
          <a:pPr rtl="0"/>
          <a:r>
            <a:rPr lang="en-US" sz="4800" b="1" dirty="0">
              <a:solidFill>
                <a:schemeClr val="bg1"/>
              </a:solidFill>
            </a:rPr>
            <a:t>27</a:t>
          </a:r>
          <a:r>
            <a:rPr lang="en-US" sz="1800" b="1" dirty="0">
              <a:solidFill>
                <a:schemeClr val="bg1"/>
              </a:solidFill>
            </a:rPr>
            <a:t>    </a:t>
          </a:r>
          <a:r>
            <a:rPr lang="en-US" sz="1400" b="0" dirty="0">
              <a:solidFill>
                <a:schemeClr val="bg1"/>
              </a:solidFill>
            </a:rPr>
            <a:t>years</a:t>
          </a:r>
          <a:r>
            <a:rPr lang="en-US" sz="1400" b="1" dirty="0">
              <a:solidFill>
                <a:schemeClr val="bg1"/>
              </a:solidFill>
            </a:rPr>
            <a:t> </a:t>
          </a:r>
          <a:r>
            <a:rPr lang="en-US" sz="1400" dirty="0">
              <a:solidFill>
                <a:schemeClr val="bg1"/>
              </a:solidFill>
            </a:rPr>
            <a:t>of experience </a:t>
          </a:r>
          <a:endParaRPr lang="en-IN" sz="1800" dirty="0">
            <a:solidFill>
              <a:schemeClr val="bg1"/>
            </a:solidFill>
          </a:endParaRPr>
        </a:p>
      </dgm:t>
    </dgm:pt>
    <dgm:pt modelId="{5554F7A7-5319-4569-997A-8D72400959CA}" type="parTrans" cxnId="{0D9D8911-EEFC-4393-95BA-C6476A47F6FE}">
      <dgm:prSet/>
      <dgm:spPr/>
      <dgm:t>
        <a:bodyPr/>
        <a:lstStyle/>
        <a:p>
          <a:endParaRPr lang="en-IN"/>
        </a:p>
      </dgm:t>
    </dgm:pt>
    <dgm:pt modelId="{B94BB652-3BFF-4528-80A3-A9857A7D6B16}" type="sibTrans" cxnId="{0D9D8911-EEFC-4393-95BA-C6476A47F6FE}">
      <dgm:prSet/>
      <dgm:spPr/>
      <dgm:t>
        <a:bodyPr/>
        <a:lstStyle/>
        <a:p>
          <a:endParaRPr lang="en-IN"/>
        </a:p>
      </dgm:t>
    </dgm:pt>
    <dgm:pt modelId="{FCCDA72D-AEEB-40E6-98CC-BFE5A958DF83}">
      <dgm:prSet custT="1"/>
      <dgm:spPr/>
      <dgm:t>
        <a:bodyPr/>
        <a:lstStyle/>
        <a:p>
          <a:pPr rtl="0"/>
          <a:r>
            <a:rPr lang="en-US" sz="4000" b="1" dirty="0">
              <a:solidFill>
                <a:schemeClr val="bg1"/>
              </a:solidFill>
            </a:rPr>
            <a:t>1600</a:t>
          </a:r>
          <a:r>
            <a:rPr lang="en-US" sz="1800" dirty="0">
              <a:solidFill>
                <a:schemeClr val="bg1"/>
              </a:solidFill>
            </a:rPr>
            <a:t> </a:t>
          </a:r>
          <a:r>
            <a:rPr lang="en-US" sz="1400" dirty="0">
              <a:solidFill>
                <a:schemeClr val="bg1"/>
              </a:solidFill>
            </a:rPr>
            <a:t>machine installations</a:t>
          </a:r>
          <a:endParaRPr lang="en-IN" sz="1800" dirty="0">
            <a:solidFill>
              <a:schemeClr val="bg1"/>
            </a:solidFill>
          </a:endParaRPr>
        </a:p>
      </dgm:t>
    </dgm:pt>
    <dgm:pt modelId="{957415A1-D219-4BBF-B943-70CA40F5268B}" type="parTrans" cxnId="{714B9C29-2E54-4802-AD1B-0C7FC478E42F}">
      <dgm:prSet/>
      <dgm:spPr/>
      <dgm:t>
        <a:bodyPr/>
        <a:lstStyle/>
        <a:p>
          <a:endParaRPr lang="en-IN"/>
        </a:p>
      </dgm:t>
    </dgm:pt>
    <dgm:pt modelId="{C95A279F-06C3-47A5-901E-F792EC9CDDF6}" type="sibTrans" cxnId="{714B9C29-2E54-4802-AD1B-0C7FC478E42F}">
      <dgm:prSet/>
      <dgm:spPr/>
      <dgm:t>
        <a:bodyPr/>
        <a:lstStyle/>
        <a:p>
          <a:endParaRPr lang="en-IN"/>
        </a:p>
      </dgm:t>
    </dgm:pt>
    <dgm:pt modelId="{10654B01-488E-40A7-8BD0-13AD31BD1E0F}">
      <dgm:prSet custT="1"/>
      <dgm:spPr/>
      <dgm:t>
        <a:bodyPr/>
        <a:lstStyle/>
        <a:p>
          <a:pPr rtl="0"/>
          <a:r>
            <a:rPr lang="en-US" sz="1400" dirty="0">
              <a:solidFill>
                <a:schemeClr val="bg1"/>
              </a:solidFill>
            </a:rPr>
            <a:t>For</a:t>
          </a:r>
        </a:p>
        <a:p>
          <a:pPr rtl="0"/>
          <a:r>
            <a:rPr lang="en-US" sz="1800" dirty="0">
              <a:solidFill>
                <a:schemeClr val="bg1"/>
              </a:solidFill>
            </a:rPr>
            <a:t> </a:t>
          </a:r>
          <a:r>
            <a:rPr lang="en-US" sz="5400" b="1" dirty="0">
              <a:solidFill>
                <a:schemeClr val="bg1"/>
              </a:solidFill>
            </a:rPr>
            <a:t>45</a:t>
          </a:r>
          <a:r>
            <a:rPr lang="en-US" sz="1800" dirty="0">
              <a:solidFill>
                <a:schemeClr val="bg1"/>
              </a:solidFill>
            </a:rPr>
            <a:t> </a:t>
          </a:r>
          <a:r>
            <a:rPr lang="en-US" sz="1400" dirty="0">
              <a:solidFill>
                <a:schemeClr val="bg1"/>
              </a:solidFill>
            </a:rPr>
            <a:t>different applications </a:t>
          </a:r>
          <a:endParaRPr lang="en-IN" sz="1400" dirty="0">
            <a:solidFill>
              <a:schemeClr val="bg1"/>
            </a:solidFill>
          </a:endParaRPr>
        </a:p>
      </dgm:t>
    </dgm:pt>
    <dgm:pt modelId="{A7EA2FEB-3669-4D60-8B4D-C7AE850CC85C}" type="parTrans" cxnId="{936D502F-42E0-44F2-B191-3D642A64D7A7}">
      <dgm:prSet/>
      <dgm:spPr/>
      <dgm:t>
        <a:bodyPr/>
        <a:lstStyle/>
        <a:p>
          <a:endParaRPr lang="en-IN"/>
        </a:p>
      </dgm:t>
    </dgm:pt>
    <dgm:pt modelId="{1586395A-3D46-4D26-AD20-04748FF636F9}" type="sibTrans" cxnId="{936D502F-42E0-44F2-B191-3D642A64D7A7}">
      <dgm:prSet/>
      <dgm:spPr/>
      <dgm:t>
        <a:bodyPr/>
        <a:lstStyle/>
        <a:p>
          <a:endParaRPr lang="en-IN"/>
        </a:p>
      </dgm:t>
    </dgm:pt>
    <dgm:pt modelId="{997F785F-6E04-431D-B90D-07240A108D7A}">
      <dgm:prSet custT="1"/>
      <dgm:spPr/>
      <dgm:t>
        <a:bodyPr/>
        <a:lstStyle/>
        <a:p>
          <a:pPr rtl="0"/>
          <a:r>
            <a:rPr lang="en-US" sz="1400" dirty="0">
              <a:solidFill>
                <a:schemeClr val="bg1"/>
              </a:solidFill>
            </a:rPr>
            <a:t>Installed in over </a:t>
          </a:r>
          <a:r>
            <a:rPr lang="en-US" sz="5400" b="1" dirty="0">
              <a:solidFill>
                <a:schemeClr val="bg1"/>
              </a:solidFill>
            </a:rPr>
            <a:t>30</a:t>
          </a:r>
          <a:r>
            <a:rPr lang="en-US" sz="2000" dirty="0">
              <a:solidFill>
                <a:schemeClr val="bg1"/>
              </a:solidFill>
            </a:rPr>
            <a:t> </a:t>
          </a:r>
          <a:r>
            <a:rPr lang="en-US" sz="1600" dirty="0">
              <a:solidFill>
                <a:schemeClr val="bg1"/>
              </a:solidFill>
            </a:rPr>
            <a:t>countries </a:t>
          </a:r>
          <a:endParaRPr lang="en-IN" sz="1600" dirty="0">
            <a:solidFill>
              <a:schemeClr val="bg1"/>
            </a:solidFill>
          </a:endParaRPr>
        </a:p>
      </dgm:t>
    </dgm:pt>
    <dgm:pt modelId="{DDB20D96-9DD5-42FC-8413-68FEB217A171}" type="parTrans" cxnId="{7EA256E1-F0ED-408D-AC4A-ED0F4DA36DBB}">
      <dgm:prSet/>
      <dgm:spPr/>
      <dgm:t>
        <a:bodyPr/>
        <a:lstStyle/>
        <a:p>
          <a:endParaRPr lang="en-IN"/>
        </a:p>
      </dgm:t>
    </dgm:pt>
    <dgm:pt modelId="{C4E1258B-C364-4CF2-BA60-69D14DC69C10}" type="sibTrans" cxnId="{7EA256E1-F0ED-408D-AC4A-ED0F4DA36DBB}">
      <dgm:prSet/>
      <dgm:spPr/>
      <dgm:t>
        <a:bodyPr/>
        <a:lstStyle/>
        <a:p>
          <a:endParaRPr lang="en-IN"/>
        </a:p>
      </dgm:t>
    </dgm:pt>
    <dgm:pt modelId="{858D727A-3537-4E93-8028-9F01BAF9C235}">
      <dgm:prSet custT="1"/>
      <dgm:spPr/>
      <dgm:t>
        <a:bodyPr/>
        <a:lstStyle/>
        <a:p>
          <a:pPr rtl="0"/>
          <a:r>
            <a:rPr lang="en-US" sz="1400" dirty="0">
              <a:solidFill>
                <a:schemeClr val="bg1"/>
              </a:solidFill>
            </a:rPr>
            <a:t>Employing</a:t>
          </a:r>
          <a:r>
            <a:rPr lang="en-US" sz="2000" dirty="0">
              <a:solidFill>
                <a:schemeClr val="bg1"/>
              </a:solidFill>
            </a:rPr>
            <a:t> </a:t>
          </a:r>
          <a:r>
            <a:rPr lang="en-US" sz="5400" b="1" dirty="0">
              <a:solidFill>
                <a:schemeClr val="bg1"/>
              </a:solidFill>
            </a:rPr>
            <a:t>150</a:t>
          </a:r>
          <a:r>
            <a:rPr lang="en-US" sz="2000" dirty="0">
              <a:solidFill>
                <a:schemeClr val="bg1"/>
              </a:solidFill>
            </a:rPr>
            <a:t> </a:t>
          </a:r>
          <a:r>
            <a:rPr lang="en-US" sz="1400" dirty="0">
              <a:solidFill>
                <a:schemeClr val="bg1"/>
              </a:solidFill>
            </a:rPr>
            <a:t>skilled employees</a:t>
          </a:r>
          <a:endParaRPr lang="en-IN" sz="2000" dirty="0">
            <a:solidFill>
              <a:schemeClr val="bg1"/>
            </a:solidFill>
          </a:endParaRPr>
        </a:p>
      </dgm:t>
    </dgm:pt>
    <dgm:pt modelId="{71FB8A1C-60A7-4303-95EA-70CC2CCCD782}" type="parTrans" cxnId="{6C057983-854B-4231-848E-AA4EC7FD26B6}">
      <dgm:prSet/>
      <dgm:spPr/>
      <dgm:t>
        <a:bodyPr/>
        <a:lstStyle/>
        <a:p>
          <a:endParaRPr lang="en-IN"/>
        </a:p>
      </dgm:t>
    </dgm:pt>
    <dgm:pt modelId="{F9C08D82-6D5E-4519-89AF-E16AC1F57CC1}" type="sibTrans" cxnId="{6C057983-854B-4231-848E-AA4EC7FD26B6}">
      <dgm:prSet/>
      <dgm:spPr/>
      <dgm:t>
        <a:bodyPr/>
        <a:lstStyle/>
        <a:p>
          <a:endParaRPr lang="en-IN"/>
        </a:p>
      </dgm:t>
    </dgm:pt>
    <dgm:pt modelId="{7E81BD16-DF61-43C1-8CDB-AC8E211DFBE4}" type="pres">
      <dgm:prSet presAssocID="{92D787E5-2C42-4B10-9F87-F2E118786C2A}" presName="Name0" presStyleCnt="0">
        <dgm:presLayoutVars>
          <dgm:dir/>
          <dgm:resizeHandles val="exact"/>
        </dgm:presLayoutVars>
      </dgm:prSet>
      <dgm:spPr/>
      <dgm:t>
        <a:bodyPr/>
        <a:lstStyle/>
        <a:p>
          <a:endParaRPr lang="en-IN"/>
        </a:p>
      </dgm:t>
    </dgm:pt>
    <dgm:pt modelId="{6CA3EA98-9F0C-446D-A2D4-411C7DE9A2E3}" type="pres">
      <dgm:prSet presAssocID="{D5A483D9-647B-494B-B382-FF11D406626D}" presName="Name5" presStyleLbl="vennNode1" presStyleIdx="0" presStyleCnt="5">
        <dgm:presLayoutVars>
          <dgm:bulletEnabled val="1"/>
        </dgm:presLayoutVars>
      </dgm:prSet>
      <dgm:spPr/>
      <dgm:t>
        <a:bodyPr/>
        <a:lstStyle/>
        <a:p>
          <a:endParaRPr lang="en-IN"/>
        </a:p>
      </dgm:t>
    </dgm:pt>
    <dgm:pt modelId="{CB396C1B-346F-4617-8A45-A61EACA8BB41}" type="pres">
      <dgm:prSet presAssocID="{B94BB652-3BFF-4528-80A3-A9857A7D6B16}" presName="space" presStyleCnt="0"/>
      <dgm:spPr/>
    </dgm:pt>
    <dgm:pt modelId="{9617E70C-966A-46A1-AF61-E8742A89D769}" type="pres">
      <dgm:prSet presAssocID="{FCCDA72D-AEEB-40E6-98CC-BFE5A958DF83}" presName="Name5" presStyleLbl="vennNode1" presStyleIdx="1" presStyleCnt="5">
        <dgm:presLayoutVars>
          <dgm:bulletEnabled val="1"/>
        </dgm:presLayoutVars>
      </dgm:prSet>
      <dgm:spPr/>
      <dgm:t>
        <a:bodyPr/>
        <a:lstStyle/>
        <a:p>
          <a:endParaRPr lang="en-IN"/>
        </a:p>
      </dgm:t>
    </dgm:pt>
    <dgm:pt modelId="{A9A059C2-B11E-40DF-8CC9-CB8331BFA1C9}" type="pres">
      <dgm:prSet presAssocID="{C95A279F-06C3-47A5-901E-F792EC9CDDF6}" presName="space" presStyleCnt="0"/>
      <dgm:spPr/>
    </dgm:pt>
    <dgm:pt modelId="{EF75FBA2-2D7A-48E6-9FD4-D4421861A2BA}" type="pres">
      <dgm:prSet presAssocID="{10654B01-488E-40A7-8BD0-13AD31BD1E0F}" presName="Name5" presStyleLbl="vennNode1" presStyleIdx="2" presStyleCnt="5">
        <dgm:presLayoutVars>
          <dgm:bulletEnabled val="1"/>
        </dgm:presLayoutVars>
      </dgm:prSet>
      <dgm:spPr/>
      <dgm:t>
        <a:bodyPr/>
        <a:lstStyle/>
        <a:p>
          <a:endParaRPr lang="en-IN"/>
        </a:p>
      </dgm:t>
    </dgm:pt>
    <dgm:pt modelId="{33FDF2FD-62F6-4855-980F-BBFC78820A06}" type="pres">
      <dgm:prSet presAssocID="{1586395A-3D46-4D26-AD20-04748FF636F9}" presName="space" presStyleCnt="0"/>
      <dgm:spPr/>
    </dgm:pt>
    <dgm:pt modelId="{1A6124A8-EEA9-40AE-8B98-9A8CED917D5E}" type="pres">
      <dgm:prSet presAssocID="{997F785F-6E04-431D-B90D-07240A108D7A}" presName="Name5" presStyleLbl="vennNode1" presStyleIdx="3" presStyleCnt="5">
        <dgm:presLayoutVars>
          <dgm:bulletEnabled val="1"/>
        </dgm:presLayoutVars>
      </dgm:prSet>
      <dgm:spPr/>
      <dgm:t>
        <a:bodyPr/>
        <a:lstStyle/>
        <a:p>
          <a:endParaRPr lang="en-IN"/>
        </a:p>
      </dgm:t>
    </dgm:pt>
    <dgm:pt modelId="{41FE05EC-6947-4928-A18A-A545F4788448}" type="pres">
      <dgm:prSet presAssocID="{C4E1258B-C364-4CF2-BA60-69D14DC69C10}" presName="space" presStyleCnt="0"/>
      <dgm:spPr/>
    </dgm:pt>
    <dgm:pt modelId="{FE86B78A-E58C-41B7-B7D1-041E87A7E3DD}" type="pres">
      <dgm:prSet presAssocID="{858D727A-3537-4E93-8028-9F01BAF9C235}" presName="Name5" presStyleLbl="vennNode1" presStyleIdx="4" presStyleCnt="5">
        <dgm:presLayoutVars>
          <dgm:bulletEnabled val="1"/>
        </dgm:presLayoutVars>
      </dgm:prSet>
      <dgm:spPr/>
      <dgm:t>
        <a:bodyPr/>
        <a:lstStyle/>
        <a:p>
          <a:endParaRPr lang="en-IN"/>
        </a:p>
      </dgm:t>
    </dgm:pt>
  </dgm:ptLst>
  <dgm:cxnLst>
    <dgm:cxn modelId="{11B9FB9C-5AE1-42B7-A8DD-CFD74D019298}" type="presOf" srcId="{10654B01-488E-40A7-8BD0-13AD31BD1E0F}" destId="{EF75FBA2-2D7A-48E6-9FD4-D4421861A2BA}" srcOrd="0" destOrd="0" presId="urn:microsoft.com/office/officeart/2005/8/layout/venn3"/>
    <dgm:cxn modelId="{936D502F-42E0-44F2-B191-3D642A64D7A7}" srcId="{92D787E5-2C42-4B10-9F87-F2E118786C2A}" destId="{10654B01-488E-40A7-8BD0-13AD31BD1E0F}" srcOrd="2" destOrd="0" parTransId="{A7EA2FEB-3669-4D60-8B4D-C7AE850CC85C}" sibTransId="{1586395A-3D46-4D26-AD20-04748FF636F9}"/>
    <dgm:cxn modelId="{0D9D8911-EEFC-4393-95BA-C6476A47F6FE}" srcId="{92D787E5-2C42-4B10-9F87-F2E118786C2A}" destId="{D5A483D9-647B-494B-B382-FF11D406626D}" srcOrd="0" destOrd="0" parTransId="{5554F7A7-5319-4569-997A-8D72400959CA}" sibTransId="{B94BB652-3BFF-4528-80A3-A9857A7D6B16}"/>
    <dgm:cxn modelId="{AA1D0B51-12B2-4391-8F3A-AC87A1B9671D}" type="presOf" srcId="{997F785F-6E04-431D-B90D-07240A108D7A}" destId="{1A6124A8-EEA9-40AE-8B98-9A8CED917D5E}" srcOrd="0" destOrd="0" presId="urn:microsoft.com/office/officeart/2005/8/layout/venn3"/>
    <dgm:cxn modelId="{810CA9B7-476A-4260-BFCE-3FAD9A4B440F}" type="presOf" srcId="{92D787E5-2C42-4B10-9F87-F2E118786C2A}" destId="{7E81BD16-DF61-43C1-8CDB-AC8E211DFBE4}" srcOrd="0" destOrd="0" presId="urn:microsoft.com/office/officeart/2005/8/layout/venn3"/>
    <dgm:cxn modelId="{714B9C29-2E54-4802-AD1B-0C7FC478E42F}" srcId="{92D787E5-2C42-4B10-9F87-F2E118786C2A}" destId="{FCCDA72D-AEEB-40E6-98CC-BFE5A958DF83}" srcOrd="1" destOrd="0" parTransId="{957415A1-D219-4BBF-B943-70CA40F5268B}" sibTransId="{C95A279F-06C3-47A5-901E-F792EC9CDDF6}"/>
    <dgm:cxn modelId="{7E87C97D-9B80-48B7-B5FD-B0A74D28A4D9}" type="presOf" srcId="{858D727A-3537-4E93-8028-9F01BAF9C235}" destId="{FE86B78A-E58C-41B7-B7D1-041E87A7E3DD}" srcOrd="0" destOrd="0" presId="urn:microsoft.com/office/officeart/2005/8/layout/venn3"/>
    <dgm:cxn modelId="{6FBEC34B-3E87-48E3-B30E-6EF743EF7E81}" type="presOf" srcId="{FCCDA72D-AEEB-40E6-98CC-BFE5A958DF83}" destId="{9617E70C-966A-46A1-AF61-E8742A89D769}" srcOrd="0" destOrd="0" presId="urn:microsoft.com/office/officeart/2005/8/layout/venn3"/>
    <dgm:cxn modelId="{D5807F3B-2F40-4F3C-A610-2C1D89FE93F5}" type="presOf" srcId="{D5A483D9-647B-494B-B382-FF11D406626D}" destId="{6CA3EA98-9F0C-446D-A2D4-411C7DE9A2E3}" srcOrd="0" destOrd="0" presId="urn:microsoft.com/office/officeart/2005/8/layout/venn3"/>
    <dgm:cxn modelId="{6C057983-854B-4231-848E-AA4EC7FD26B6}" srcId="{92D787E5-2C42-4B10-9F87-F2E118786C2A}" destId="{858D727A-3537-4E93-8028-9F01BAF9C235}" srcOrd="4" destOrd="0" parTransId="{71FB8A1C-60A7-4303-95EA-70CC2CCCD782}" sibTransId="{F9C08D82-6D5E-4519-89AF-E16AC1F57CC1}"/>
    <dgm:cxn modelId="{7EA256E1-F0ED-408D-AC4A-ED0F4DA36DBB}" srcId="{92D787E5-2C42-4B10-9F87-F2E118786C2A}" destId="{997F785F-6E04-431D-B90D-07240A108D7A}" srcOrd="3" destOrd="0" parTransId="{DDB20D96-9DD5-42FC-8413-68FEB217A171}" sibTransId="{C4E1258B-C364-4CF2-BA60-69D14DC69C10}"/>
    <dgm:cxn modelId="{6C426331-CA9F-4306-9DF0-2C6A033F7B6C}" type="presParOf" srcId="{7E81BD16-DF61-43C1-8CDB-AC8E211DFBE4}" destId="{6CA3EA98-9F0C-446D-A2D4-411C7DE9A2E3}" srcOrd="0" destOrd="0" presId="urn:microsoft.com/office/officeart/2005/8/layout/venn3"/>
    <dgm:cxn modelId="{A491C7FA-75DE-44A4-831D-B77EE3FD01F9}" type="presParOf" srcId="{7E81BD16-DF61-43C1-8CDB-AC8E211DFBE4}" destId="{CB396C1B-346F-4617-8A45-A61EACA8BB41}" srcOrd="1" destOrd="0" presId="urn:microsoft.com/office/officeart/2005/8/layout/venn3"/>
    <dgm:cxn modelId="{341DB7AF-1A5A-44B3-A63F-738B749F2E79}" type="presParOf" srcId="{7E81BD16-DF61-43C1-8CDB-AC8E211DFBE4}" destId="{9617E70C-966A-46A1-AF61-E8742A89D769}" srcOrd="2" destOrd="0" presId="urn:microsoft.com/office/officeart/2005/8/layout/venn3"/>
    <dgm:cxn modelId="{633BF7A3-3C40-4089-82B0-99E7963C2E6E}" type="presParOf" srcId="{7E81BD16-DF61-43C1-8CDB-AC8E211DFBE4}" destId="{A9A059C2-B11E-40DF-8CC9-CB8331BFA1C9}" srcOrd="3" destOrd="0" presId="urn:microsoft.com/office/officeart/2005/8/layout/venn3"/>
    <dgm:cxn modelId="{77C7195E-80BA-4DCA-842F-41C72967AAA2}" type="presParOf" srcId="{7E81BD16-DF61-43C1-8CDB-AC8E211DFBE4}" destId="{EF75FBA2-2D7A-48E6-9FD4-D4421861A2BA}" srcOrd="4" destOrd="0" presId="urn:microsoft.com/office/officeart/2005/8/layout/venn3"/>
    <dgm:cxn modelId="{CDE988FF-6D87-41E3-8AF4-77DD003BFF5A}" type="presParOf" srcId="{7E81BD16-DF61-43C1-8CDB-AC8E211DFBE4}" destId="{33FDF2FD-62F6-4855-980F-BBFC78820A06}" srcOrd="5" destOrd="0" presId="urn:microsoft.com/office/officeart/2005/8/layout/venn3"/>
    <dgm:cxn modelId="{26607F6F-8B25-401F-8BE2-1AA1E2278C71}" type="presParOf" srcId="{7E81BD16-DF61-43C1-8CDB-AC8E211DFBE4}" destId="{1A6124A8-EEA9-40AE-8B98-9A8CED917D5E}" srcOrd="6" destOrd="0" presId="urn:microsoft.com/office/officeart/2005/8/layout/venn3"/>
    <dgm:cxn modelId="{C78452F4-BB42-4787-8B66-ADEB045D3BB1}" type="presParOf" srcId="{7E81BD16-DF61-43C1-8CDB-AC8E211DFBE4}" destId="{41FE05EC-6947-4928-A18A-A545F4788448}" srcOrd="7" destOrd="0" presId="urn:microsoft.com/office/officeart/2005/8/layout/venn3"/>
    <dgm:cxn modelId="{F93B1A12-16B0-4599-84E3-D745A559CDCA}" type="presParOf" srcId="{7E81BD16-DF61-43C1-8CDB-AC8E211DFBE4}" destId="{FE86B78A-E58C-41B7-B7D1-041E87A7E3DD}"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D118419-DD2C-400B-984C-9473E25B8C34}" type="doc">
      <dgm:prSet loTypeId="urn:microsoft.com/office/officeart/2005/8/layout/hProcess9" loCatId="process" qsTypeId="urn:microsoft.com/office/officeart/2005/8/quickstyle/3d2" qsCatId="3D" csTypeId="urn:microsoft.com/office/officeart/2005/8/colors/accent2_2" csCatId="accent2"/>
      <dgm:spPr/>
      <dgm:t>
        <a:bodyPr/>
        <a:lstStyle/>
        <a:p>
          <a:endParaRPr lang="en-US"/>
        </a:p>
      </dgm:t>
    </dgm:pt>
    <dgm:pt modelId="{A3072281-C2D6-4808-8EB2-6E8CE19C9D19}">
      <dgm:prSet/>
      <dgm:spPr/>
      <dgm:t>
        <a:bodyPr/>
        <a:lstStyle/>
        <a:p>
          <a:r>
            <a:rPr lang="en-US" b="1"/>
            <a:t>CNC Water Jet </a:t>
          </a:r>
          <a:r>
            <a:rPr lang="en-US"/>
            <a:t>Cutting</a:t>
          </a:r>
        </a:p>
      </dgm:t>
    </dgm:pt>
    <dgm:pt modelId="{87D08FF4-4054-4C64-A684-4C3A4AEA8F2D}" type="parTrans" cxnId="{D4E9A850-2EE7-4096-AC8A-811B3299F0FB}">
      <dgm:prSet/>
      <dgm:spPr/>
      <dgm:t>
        <a:bodyPr/>
        <a:lstStyle/>
        <a:p>
          <a:endParaRPr lang="en-US"/>
        </a:p>
      </dgm:t>
    </dgm:pt>
    <dgm:pt modelId="{CC45736A-0BF2-4B4F-A682-C5C4C8EC1744}" type="sibTrans" cxnId="{D4E9A850-2EE7-4096-AC8A-811B3299F0FB}">
      <dgm:prSet/>
      <dgm:spPr/>
      <dgm:t>
        <a:bodyPr/>
        <a:lstStyle/>
        <a:p>
          <a:endParaRPr lang="en-US"/>
        </a:p>
      </dgm:t>
    </dgm:pt>
    <dgm:pt modelId="{9734AC95-5BE3-4B18-AD52-9C225317FB4A}">
      <dgm:prSet/>
      <dgm:spPr/>
      <dgm:t>
        <a:bodyPr/>
        <a:lstStyle/>
        <a:p>
          <a:r>
            <a:rPr lang="en-US"/>
            <a:t>German Messar </a:t>
          </a:r>
          <a:r>
            <a:rPr lang="en-US" b="1"/>
            <a:t>CNC Plasma </a:t>
          </a:r>
          <a:r>
            <a:rPr lang="en-US"/>
            <a:t>Cutting </a:t>
          </a:r>
        </a:p>
      </dgm:t>
    </dgm:pt>
    <dgm:pt modelId="{B6FC1505-DCCC-42C3-897E-12E95C8668BD}" type="parTrans" cxnId="{F33199E2-C2CC-4EC1-914E-AF622E983E0F}">
      <dgm:prSet/>
      <dgm:spPr/>
      <dgm:t>
        <a:bodyPr/>
        <a:lstStyle/>
        <a:p>
          <a:endParaRPr lang="en-US"/>
        </a:p>
      </dgm:t>
    </dgm:pt>
    <dgm:pt modelId="{64E5E63E-5356-4869-AA3D-882EFED37096}" type="sibTrans" cxnId="{F33199E2-C2CC-4EC1-914E-AF622E983E0F}">
      <dgm:prSet/>
      <dgm:spPr/>
      <dgm:t>
        <a:bodyPr/>
        <a:lstStyle/>
        <a:p>
          <a:endParaRPr lang="en-US"/>
        </a:p>
      </dgm:t>
    </dgm:pt>
    <dgm:pt modelId="{33577A80-12F8-4759-A059-606D68C95987}">
      <dgm:prSet/>
      <dgm:spPr/>
      <dgm:t>
        <a:bodyPr/>
        <a:lstStyle/>
        <a:p>
          <a:r>
            <a:rPr lang="en-US"/>
            <a:t>200 Ton Hydraulic </a:t>
          </a:r>
          <a:r>
            <a:rPr lang="en-US" b="1"/>
            <a:t>CNC Press </a:t>
          </a:r>
          <a:r>
            <a:rPr lang="en-US"/>
            <a:t>Brake</a:t>
          </a:r>
        </a:p>
      </dgm:t>
    </dgm:pt>
    <dgm:pt modelId="{95A5BAE4-C6EB-428B-88F0-2D66DA906DFE}" type="parTrans" cxnId="{426E6E53-458B-447E-A986-58C09B930527}">
      <dgm:prSet/>
      <dgm:spPr/>
      <dgm:t>
        <a:bodyPr/>
        <a:lstStyle/>
        <a:p>
          <a:endParaRPr lang="en-US"/>
        </a:p>
      </dgm:t>
    </dgm:pt>
    <dgm:pt modelId="{E2F0D4A6-C7B0-40A3-AF8E-3B61B1A01B60}" type="sibTrans" cxnId="{426E6E53-458B-447E-A986-58C09B930527}">
      <dgm:prSet/>
      <dgm:spPr/>
      <dgm:t>
        <a:bodyPr/>
        <a:lstStyle/>
        <a:p>
          <a:endParaRPr lang="en-US"/>
        </a:p>
      </dgm:t>
    </dgm:pt>
    <dgm:pt modelId="{BD452869-85F9-4635-BBF4-FAE61DCAE337}">
      <dgm:prSet/>
      <dgm:spPr/>
      <dgm:t>
        <a:bodyPr/>
        <a:lstStyle/>
        <a:p>
          <a:r>
            <a:rPr lang="en-US"/>
            <a:t>Product Design &amp; CAD Tools </a:t>
          </a:r>
        </a:p>
      </dgm:t>
    </dgm:pt>
    <dgm:pt modelId="{E541A091-FC23-4AB6-9C85-CB4B92CA4BB7}" type="parTrans" cxnId="{4F00E0D5-F5D9-4600-86DF-2581804989B9}">
      <dgm:prSet/>
      <dgm:spPr/>
      <dgm:t>
        <a:bodyPr/>
        <a:lstStyle/>
        <a:p>
          <a:endParaRPr lang="en-US"/>
        </a:p>
      </dgm:t>
    </dgm:pt>
    <dgm:pt modelId="{35320C82-0F41-48FA-A25A-4CD8DE531D9D}" type="sibTrans" cxnId="{4F00E0D5-F5D9-4600-86DF-2581804989B9}">
      <dgm:prSet/>
      <dgm:spPr/>
      <dgm:t>
        <a:bodyPr/>
        <a:lstStyle/>
        <a:p>
          <a:endParaRPr lang="en-US"/>
        </a:p>
      </dgm:t>
    </dgm:pt>
    <dgm:pt modelId="{76E986FF-134B-407F-81B1-DA0D55F40E39}">
      <dgm:prSet/>
      <dgm:spPr/>
      <dgm:t>
        <a:bodyPr/>
        <a:lstStyle/>
        <a:p>
          <a:r>
            <a:rPr lang="en-US"/>
            <a:t>Best in Class Materials for construction of machines</a:t>
          </a:r>
        </a:p>
      </dgm:t>
    </dgm:pt>
    <dgm:pt modelId="{129B962C-13B5-46EA-816A-BAB0789A565F}" type="parTrans" cxnId="{04B42B71-D7A9-4446-A8EE-A34E3FD3D786}">
      <dgm:prSet/>
      <dgm:spPr/>
      <dgm:t>
        <a:bodyPr/>
        <a:lstStyle/>
        <a:p>
          <a:endParaRPr lang="en-US"/>
        </a:p>
      </dgm:t>
    </dgm:pt>
    <dgm:pt modelId="{B5E01442-BD92-445F-818A-B28CC99E2997}" type="sibTrans" cxnId="{04B42B71-D7A9-4446-A8EE-A34E3FD3D786}">
      <dgm:prSet/>
      <dgm:spPr/>
      <dgm:t>
        <a:bodyPr/>
        <a:lstStyle/>
        <a:p>
          <a:endParaRPr lang="en-US"/>
        </a:p>
      </dgm:t>
    </dgm:pt>
    <dgm:pt modelId="{3E1EC7E2-706F-4AB0-B73B-72AA0672856F}" type="pres">
      <dgm:prSet presAssocID="{8D118419-DD2C-400B-984C-9473E25B8C34}" presName="CompostProcess" presStyleCnt="0">
        <dgm:presLayoutVars>
          <dgm:dir/>
          <dgm:resizeHandles val="exact"/>
        </dgm:presLayoutVars>
      </dgm:prSet>
      <dgm:spPr/>
      <dgm:t>
        <a:bodyPr/>
        <a:lstStyle/>
        <a:p>
          <a:endParaRPr lang="en-IN"/>
        </a:p>
      </dgm:t>
    </dgm:pt>
    <dgm:pt modelId="{5B4C2AFC-AE82-4B56-A492-DCF437F6E255}" type="pres">
      <dgm:prSet presAssocID="{8D118419-DD2C-400B-984C-9473E25B8C34}" presName="arrow" presStyleLbl="bgShp" presStyleIdx="0" presStyleCnt="1"/>
      <dgm:spPr/>
    </dgm:pt>
    <dgm:pt modelId="{C533C228-7CD9-45EA-95FF-384496BD1D45}" type="pres">
      <dgm:prSet presAssocID="{8D118419-DD2C-400B-984C-9473E25B8C34}" presName="linearProcess" presStyleCnt="0"/>
      <dgm:spPr/>
    </dgm:pt>
    <dgm:pt modelId="{3926168E-C7F3-4B11-A0CD-27A6BF9B22D9}" type="pres">
      <dgm:prSet presAssocID="{A3072281-C2D6-4808-8EB2-6E8CE19C9D19}" presName="textNode" presStyleLbl="node1" presStyleIdx="0" presStyleCnt="5">
        <dgm:presLayoutVars>
          <dgm:bulletEnabled val="1"/>
        </dgm:presLayoutVars>
      </dgm:prSet>
      <dgm:spPr/>
      <dgm:t>
        <a:bodyPr/>
        <a:lstStyle/>
        <a:p>
          <a:endParaRPr lang="en-IN"/>
        </a:p>
      </dgm:t>
    </dgm:pt>
    <dgm:pt modelId="{E5909B28-783B-47F6-80CA-FDE24487725A}" type="pres">
      <dgm:prSet presAssocID="{CC45736A-0BF2-4B4F-A682-C5C4C8EC1744}" presName="sibTrans" presStyleCnt="0"/>
      <dgm:spPr/>
    </dgm:pt>
    <dgm:pt modelId="{35A6982F-F42B-411D-84D3-20C9FC2C1A2F}" type="pres">
      <dgm:prSet presAssocID="{9734AC95-5BE3-4B18-AD52-9C225317FB4A}" presName="textNode" presStyleLbl="node1" presStyleIdx="1" presStyleCnt="5">
        <dgm:presLayoutVars>
          <dgm:bulletEnabled val="1"/>
        </dgm:presLayoutVars>
      </dgm:prSet>
      <dgm:spPr/>
      <dgm:t>
        <a:bodyPr/>
        <a:lstStyle/>
        <a:p>
          <a:endParaRPr lang="en-IN"/>
        </a:p>
      </dgm:t>
    </dgm:pt>
    <dgm:pt modelId="{3B3825CD-60DD-47C6-B5C4-BCE24743E42F}" type="pres">
      <dgm:prSet presAssocID="{64E5E63E-5356-4869-AA3D-882EFED37096}" presName="sibTrans" presStyleCnt="0"/>
      <dgm:spPr/>
    </dgm:pt>
    <dgm:pt modelId="{F71058D0-76BC-4120-BC6D-5D722E554311}" type="pres">
      <dgm:prSet presAssocID="{33577A80-12F8-4759-A059-606D68C95987}" presName="textNode" presStyleLbl="node1" presStyleIdx="2" presStyleCnt="5">
        <dgm:presLayoutVars>
          <dgm:bulletEnabled val="1"/>
        </dgm:presLayoutVars>
      </dgm:prSet>
      <dgm:spPr/>
      <dgm:t>
        <a:bodyPr/>
        <a:lstStyle/>
        <a:p>
          <a:endParaRPr lang="en-IN"/>
        </a:p>
      </dgm:t>
    </dgm:pt>
    <dgm:pt modelId="{A87C4A59-8393-4685-A951-56111408C0A4}" type="pres">
      <dgm:prSet presAssocID="{E2F0D4A6-C7B0-40A3-AF8E-3B61B1A01B60}" presName="sibTrans" presStyleCnt="0"/>
      <dgm:spPr/>
    </dgm:pt>
    <dgm:pt modelId="{EEF064E7-F932-4311-BCD2-14F2C918A45F}" type="pres">
      <dgm:prSet presAssocID="{BD452869-85F9-4635-BBF4-FAE61DCAE337}" presName="textNode" presStyleLbl="node1" presStyleIdx="3" presStyleCnt="5">
        <dgm:presLayoutVars>
          <dgm:bulletEnabled val="1"/>
        </dgm:presLayoutVars>
      </dgm:prSet>
      <dgm:spPr/>
      <dgm:t>
        <a:bodyPr/>
        <a:lstStyle/>
        <a:p>
          <a:endParaRPr lang="en-IN"/>
        </a:p>
      </dgm:t>
    </dgm:pt>
    <dgm:pt modelId="{8285ECF3-6163-421F-AE06-71A29ACED4A2}" type="pres">
      <dgm:prSet presAssocID="{35320C82-0F41-48FA-A25A-4CD8DE531D9D}" presName="sibTrans" presStyleCnt="0"/>
      <dgm:spPr/>
    </dgm:pt>
    <dgm:pt modelId="{E0F10811-8157-444E-8F65-B11C9E65680E}" type="pres">
      <dgm:prSet presAssocID="{76E986FF-134B-407F-81B1-DA0D55F40E39}" presName="textNode" presStyleLbl="node1" presStyleIdx="4" presStyleCnt="5">
        <dgm:presLayoutVars>
          <dgm:bulletEnabled val="1"/>
        </dgm:presLayoutVars>
      </dgm:prSet>
      <dgm:spPr/>
      <dgm:t>
        <a:bodyPr/>
        <a:lstStyle/>
        <a:p>
          <a:endParaRPr lang="en-IN"/>
        </a:p>
      </dgm:t>
    </dgm:pt>
  </dgm:ptLst>
  <dgm:cxnLst>
    <dgm:cxn modelId="{F4A7C9DC-55F0-405F-87F9-14549BA2E5A5}" type="presOf" srcId="{9734AC95-5BE3-4B18-AD52-9C225317FB4A}" destId="{35A6982F-F42B-411D-84D3-20C9FC2C1A2F}" srcOrd="0" destOrd="0" presId="urn:microsoft.com/office/officeart/2005/8/layout/hProcess9"/>
    <dgm:cxn modelId="{4F00E0D5-F5D9-4600-86DF-2581804989B9}" srcId="{8D118419-DD2C-400B-984C-9473E25B8C34}" destId="{BD452869-85F9-4635-BBF4-FAE61DCAE337}" srcOrd="3" destOrd="0" parTransId="{E541A091-FC23-4AB6-9C85-CB4B92CA4BB7}" sibTransId="{35320C82-0F41-48FA-A25A-4CD8DE531D9D}"/>
    <dgm:cxn modelId="{F33199E2-C2CC-4EC1-914E-AF622E983E0F}" srcId="{8D118419-DD2C-400B-984C-9473E25B8C34}" destId="{9734AC95-5BE3-4B18-AD52-9C225317FB4A}" srcOrd="1" destOrd="0" parTransId="{B6FC1505-DCCC-42C3-897E-12E95C8668BD}" sibTransId="{64E5E63E-5356-4869-AA3D-882EFED37096}"/>
    <dgm:cxn modelId="{426E6E53-458B-447E-A986-58C09B930527}" srcId="{8D118419-DD2C-400B-984C-9473E25B8C34}" destId="{33577A80-12F8-4759-A059-606D68C95987}" srcOrd="2" destOrd="0" parTransId="{95A5BAE4-C6EB-428B-88F0-2D66DA906DFE}" sibTransId="{E2F0D4A6-C7B0-40A3-AF8E-3B61B1A01B60}"/>
    <dgm:cxn modelId="{18EAD5FF-DCD6-4EC6-8317-43662FE8948E}" type="presOf" srcId="{76E986FF-134B-407F-81B1-DA0D55F40E39}" destId="{E0F10811-8157-444E-8F65-B11C9E65680E}" srcOrd="0" destOrd="0" presId="urn:microsoft.com/office/officeart/2005/8/layout/hProcess9"/>
    <dgm:cxn modelId="{04B42B71-D7A9-4446-A8EE-A34E3FD3D786}" srcId="{8D118419-DD2C-400B-984C-9473E25B8C34}" destId="{76E986FF-134B-407F-81B1-DA0D55F40E39}" srcOrd="4" destOrd="0" parTransId="{129B962C-13B5-46EA-816A-BAB0789A565F}" sibTransId="{B5E01442-BD92-445F-818A-B28CC99E2997}"/>
    <dgm:cxn modelId="{2746A2F4-ABE1-4429-9265-EAC18D72CE9E}" type="presOf" srcId="{A3072281-C2D6-4808-8EB2-6E8CE19C9D19}" destId="{3926168E-C7F3-4B11-A0CD-27A6BF9B22D9}" srcOrd="0" destOrd="0" presId="urn:microsoft.com/office/officeart/2005/8/layout/hProcess9"/>
    <dgm:cxn modelId="{824579BE-756C-4734-B7A4-DE73C9B68FB7}" type="presOf" srcId="{BD452869-85F9-4635-BBF4-FAE61DCAE337}" destId="{EEF064E7-F932-4311-BCD2-14F2C918A45F}" srcOrd="0" destOrd="0" presId="urn:microsoft.com/office/officeart/2005/8/layout/hProcess9"/>
    <dgm:cxn modelId="{D4E9A850-2EE7-4096-AC8A-811B3299F0FB}" srcId="{8D118419-DD2C-400B-984C-9473E25B8C34}" destId="{A3072281-C2D6-4808-8EB2-6E8CE19C9D19}" srcOrd="0" destOrd="0" parTransId="{87D08FF4-4054-4C64-A684-4C3A4AEA8F2D}" sibTransId="{CC45736A-0BF2-4B4F-A682-C5C4C8EC1744}"/>
    <dgm:cxn modelId="{C370D757-E09E-4909-806A-95FAA06EC0E8}" type="presOf" srcId="{8D118419-DD2C-400B-984C-9473E25B8C34}" destId="{3E1EC7E2-706F-4AB0-B73B-72AA0672856F}" srcOrd="0" destOrd="0" presId="urn:microsoft.com/office/officeart/2005/8/layout/hProcess9"/>
    <dgm:cxn modelId="{F2151568-0FFC-4E4D-997C-70975E2F7BCA}" type="presOf" srcId="{33577A80-12F8-4759-A059-606D68C95987}" destId="{F71058D0-76BC-4120-BC6D-5D722E554311}" srcOrd="0" destOrd="0" presId="urn:microsoft.com/office/officeart/2005/8/layout/hProcess9"/>
    <dgm:cxn modelId="{C5C03D26-131B-4E50-BB7E-F3D60C7EB634}" type="presParOf" srcId="{3E1EC7E2-706F-4AB0-B73B-72AA0672856F}" destId="{5B4C2AFC-AE82-4B56-A492-DCF437F6E255}" srcOrd="0" destOrd="0" presId="urn:microsoft.com/office/officeart/2005/8/layout/hProcess9"/>
    <dgm:cxn modelId="{39148B04-7B0B-4201-9091-7F34C2D0A44D}" type="presParOf" srcId="{3E1EC7E2-706F-4AB0-B73B-72AA0672856F}" destId="{C533C228-7CD9-45EA-95FF-384496BD1D45}" srcOrd="1" destOrd="0" presId="urn:microsoft.com/office/officeart/2005/8/layout/hProcess9"/>
    <dgm:cxn modelId="{C69D27B9-F6DA-4845-8740-8BD865A2ACC1}" type="presParOf" srcId="{C533C228-7CD9-45EA-95FF-384496BD1D45}" destId="{3926168E-C7F3-4B11-A0CD-27A6BF9B22D9}" srcOrd="0" destOrd="0" presId="urn:microsoft.com/office/officeart/2005/8/layout/hProcess9"/>
    <dgm:cxn modelId="{1F1C5679-7749-44E6-9EC8-BE84A97ABF01}" type="presParOf" srcId="{C533C228-7CD9-45EA-95FF-384496BD1D45}" destId="{E5909B28-783B-47F6-80CA-FDE24487725A}" srcOrd="1" destOrd="0" presId="urn:microsoft.com/office/officeart/2005/8/layout/hProcess9"/>
    <dgm:cxn modelId="{21B99E43-5D2F-4DBA-89B0-1333863257DD}" type="presParOf" srcId="{C533C228-7CD9-45EA-95FF-384496BD1D45}" destId="{35A6982F-F42B-411D-84D3-20C9FC2C1A2F}" srcOrd="2" destOrd="0" presId="urn:microsoft.com/office/officeart/2005/8/layout/hProcess9"/>
    <dgm:cxn modelId="{8E3FA0F9-8BB8-4E7B-81F6-7F4CE10E74C3}" type="presParOf" srcId="{C533C228-7CD9-45EA-95FF-384496BD1D45}" destId="{3B3825CD-60DD-47C6-B5C4-BCE24743E42F}" srcOrd="3" destOrd="0" presId="urn:microsoft.com/office/officeart/2005/8/layout/hProcess9"/>
    <dgm:cxn modelId="{A0758F65-F73C-488E-8B70-7342BAD62944}" type="presParOf" srcId="{C533C228-7CD9-45EA-95FF-384496BD1D45}" destId="{F71058D0-76BC-4120-BC6D-5D722E554311}" srcOrd="4" destOrd="0" presId="urn:microsoft.com/office/officeart/2005/8/layout/hProcess9"/>
    <dgm:cxn modelId="{D16D9B8A-9355-4AB0-A499-DE6B51D2675E}" type="presParOf" srcId="{C533C228-7CD9-45EA-95FF-384496BD1D45}" destId="{A87C4A59-8393-4685-A951-56111408C0A4}" srcOrd="5" destOrd="0" presId="urn:microsoft.com/office/officeart/2005/8/layout/hProcess9"/>
    <dgm:cxn modelId="{2E6B7995-A8D9-4592-8982-0209A0D23A4D}" type="presParOf" srcId="{C533C228-7CD9-45EA-95FF-384496BD1D45}" destId="{EEF064E7-F932-4311-BCD2-14F2C918A45F}" srcOrd="6" destOrd="0" presId="urn:microsoft.com/office/officeart/2005/8/layout/hProcess9"/>
    <dgm:cxn modelId="{A262329A-AD7B-4899-957C-C20140E320CB}" type="presParOf" srcId="{C533C228-7CD9-45EA-95FF-384496BD1D45}" destId="{8285ECF3-6163-421F-AE06-71A29ACED4A2}" srcOrd="7" destOrd="0" presId="urn:microsoft.com/office/officeart/2005/8/layout/hProcess9"/>
    <dgm:cxn modelId="{D55FE67B-1EC2-420E-B331-E2A296FC15F1}" type="presParOf" srcId="{C533C228-7CD9-45EA-95FF-384496BD1D45}" destId="{E0F10811-8157-444E-8F65-B11C9E65680E}"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8D39DD-D0F5-4DC7-B434-164977BBF2D1}" type="doc">
      <dgm:prSet loTypeId="urn:microsoft.com/office/officeart/2005/8/layout/matrix3" loCatId="matrix" qsTypeId="urn:microsoft.com/office/officeart/2005/8/quickstyle/3d2" qsCatId="3D" csTypeId="urn:microsoft.com/office/officeart/2005/8/colors/accent2_2" csCatId="accent2"/>
      <dgm:spPr/>
      <dgm:t>
        <a:bodyPr/>
        <a:lstStyle/>
        <a:p>
          <a:endParaRPr lang="en-US"/>
        </a:p>
      </dgm:t>
    </dgm:pt>
    <dgm:pt modelId="{890F2176-DDED-4805-AA2D-82C6C396F5AC}">
      <dgm:prSet custT="1"/>
      <dgm:spPr/>
      <dgm:t>
        <a:bodyPr/>
        <a:lstStyle/>
        <a:p>
          <a:r>
            <a:rPr lang="en-US" sz="1600" dirty="0"/>
            <a:t>4</a:t>
          </a:r>
          <a:r>
            <a:rPr lang="en-US" sz="1400" dirty="0"/>
            <a:t> Manufacturing Units</a:t>
          </a:r>
        </a:p>
      </dgm:t>
    </dgm:pt>
    <dgm:pt modelId="{F82C1A0D-09FA-4393-84BE-597B0D4A7E25}" type="parTrans" cxnId="{6B2224C9-AA31-4957-A6FE-D3808035A650}">
      <dgm:prSet/>
      <dgm:spPr/>
      <dgm:t>
        <a:bodyPr/>
        <a:lstStyle/>
        <a:p>
          <a:endParaRPr lang="en-US"/>
        </a:p>
      </dgm:t>
    </dgm:pt>
    <dgm:pt modelId="{C3BB29FA-65C7-48A5-BD80-CE3DC1787526}" type="sibTrans" cxnId="{6B2224C9-AA31-4957-A6FE-D3808035A650}">
      <dgm:prSet/>
      <dgm:spPr/>
      <dgm:t>
        <a:bodyPr/>
        <a:lstStyle/>
        <a:p>
          <a:endParaRPr lang="en-US"/>
        </a:p>
      </dgm:t>
    </dgm:pt>
    <dgm:pt modelId="{6BD6A78B-DEB6-4CAB-92B9-DFBA96C0738D}">
      <dgm:prSet/>
      <dgm:spPr/>
      <dgm:t>
        <a:bodyPr/>
        <a:lstStyle/>
        <a:p>
          <a:r>
            <a:rPr lang="en-US" b="1"/>
            <a:t>60,000 sq.ft </a:t>
          </a:r>
          <a:r>
            <a:rPr lang="en-US"/>
            <a:t>of Built Up Area</a:t>
          </a:r>
        </a:p>
      </dgm:t>
    </dgm:pt>
    <dgm:pt modelId="{20367EB5-7EAF-4D5D-A997-A7A0CF1E82A5}" type="parTrans" cxnId="{6F97743D-35B7-4D88-AB1F-D9C507FC3462}">
      <dgm:prSet/>
      <dgm:spPr/>
      <dgm:t>
        <a:bodyPr/>
        <a:lstStyle/>
        <a:p>
          <a:endParaRPr lang="en-US"/>
        </a:p>
      </dgm:t>
    </dgm:pt>
    <dgm:pt modelId="{70AEF1FA-F038-41CE-99B7-F7E02F530E1A}" type="sibTrans" cxnId="{6F97743D-35B7-4D88-AB1F-D9C507FC3462}">
      <dgm:prSet/>
      <dgm:spPr/>
      <dgm:t>
        <a:bodyPr/>
        <a:lstStyle/>
        <a:p>
          <a:endParaRPr lang="en-US"/>
        </a:p>
      </dgm:t>
    </dgm:pt>
    <dgm:pt modelId="{71B7F697-03FF-41AA-8878-88F31A6DA580}">
      <dgm:prSet/>
      <dgm:spPr/>
      <dgm:t>
        <a:bodyPr/>
        <a:lstStyle/>
        <a:p>
          <a:r>
            <a:rPr lang="en-US"/>
            <a:t>On </a:t>
          </a:r>
          <a:r>
            <a:rPr lang="en-US" b="1"/>
            <a:t>3.5 Acres </a:t>
          </a:r>
          <a:r>
            <a:rPr lang="en-US"/>
            <a:t>of Prime Industrial Area</a:t>
          </a:r>
        </a:p>
      </dgm:t>
    </dgm:pt>
    <dgm:pt modelId="{AD37275D-EF1F-46F5-8EF6-BA759D713372}" type="parTrans" cxnId="{3C6A0F4E-D618-4C43-8819-68EE588E236C}">
      <dgm:prSet/>
      <dgm:spPr/>
      <dgm:t>
        <a:bodyPr/>
        <a:lstStyle/>
        <a:p>
          <a:endParaRPr lang="en-US"/>
        </a:p>
      </dgm:t>
    </dgm:pt>
    <dgm:pt modelId="{1139CFA0-D02D-4A53-93FE-A1A7F2AD1D7A}" type="sibTrans" cxnId="{3C6A0F4E-D618-4C43-8819-68EE588E236C}">
      <dgm:prSet/>
      <dgm:spPr/>
      <dgm:t>
        <a:bodyPr/>
        <a:lstStyle/>
        <a:p>
          <a:endParaRPr lang="en-US"/>
        </a:p>
      </dgm:t>
    </dgm:pt>
    <dgm:pt modelId="{2D10DD6F-F994-4AC7-9354-FDBDD945E524}">
      <dgm:prSet/>
      <dgm:spPr/>
      <dgm:t>
        <a:bodyPr/>
        <a:lstStyle/>
        <a:p>
          <a:r>
            <a:rPr lang="en-US"/>
            <a:t>Fully Equipped </a:t>
          </a:r>
          <a:r>
            <a:rPr lang="en-US" b="1"/>
            <a:t>Exclusive R&amp;D Centre </a:t>
          </a:r>
          <a:r>
            <a:rPr lang="en-US"/>
            <a:t>in Bhavnagar Gujarat.</a:t>
          </a:r>
        </a:p>
      </dgm:t>
    </dgm:pt>
    <dgm:pt modelId="{DC4C2AE8-DF44-455A-B671-E32F3658EE4F}" type="parTrans" cxnId="{AD93F709-2815-46B7-8BA5-80388DBAABF9}">
      <dgm:prSet/>
      <dgm:spPr/>
      <dgm:t>
        <a:bodyPr/>
        <a:lstStyle/>
        <a:p>
          <a:endParaRPr lang="en-US"/>
        </a:p>
      </dgm:t>
    </dgm:pt>
    <dgm:pt modelId="{BC3862BE-E942-4421-A578-571A406C4604}" type="sibTrans" cxnId="{AD93F709-2815-46B7-8BA5-80388DBAABF9}">
      <dgm:prSet/>
      <dgm:spPr/>
      <dgm:t>
        <a:bodyPr/>
        <a:lstStyle/>
        <a:p>
          <a:endParaRPr lang="en-US"/>
        </a:p>
      </dgm:t>
    </dgm:pt>
    <dgm:pt modelId="{328CB10B-300F-49F1-A685-19A30763548F}" type="pres">
      <dgm:prSet presAssocID="{948D39DD-D0F5-4DC7-B434-164977BBF2D1}" presName="matrix" presStyleCnt="0">
        <dgm:presLayoutVars>
          <dgm:chMax val="1"/>
          <dgm:dir/>
          <dgm:resizeHandles val="exact"/>
        </dgm:presLayoutVars>
      </dgm:prSet>
      <dgm:spPr/>
      <dgm:t>
        <a:bodyPr/>
        <a:lstStyle/>
        <a:p>
          <a:endParaRPr lang="en-IN"/>
        </a:p>
      </dgm:t>
    </dgm:pt>
    <dgm:pt modelId="{D951C07B-B9DE-4AEE-B584-7F4988CBCD43}" type="pres">
      <dgm:prSet presAssocID="{948D39DD-D0F5-4DC7-B434-164977BBF2D1}" presName="diamond" presStyleLbl="bgShp" presStyleIdx="0" presStyleCnt="1"/>
      <dgm:spPr/>
    </dgm:pt>
    <dgm:pt modelId="{19FEC138-95D9-4219-909A-9ADC5B6C8FF8}" type="pres">
      <dgm:prSet presAssocID="{948D39DD-D0F5-4DC7-B434-164977BBF2D1}" presName="quad1" presStyleLbl="node1" presStyleIdx="0" presStyleCnt="4">
        <dgm:presLayoutVars>
          <dgm:chMax val="0"/>
          <dgm:chPref val="0"/>
          <dgm:bulletEnabled val="1"/>
        </dgm:presLayoutVars>
      </dgm:prSet>
      <dgm:spPr/>
      <dgm:t>
        <a:bodyPr/>
        <a:lstStyle/>
        <a:p>
          <a:endParaRPr lang="en-IN"/>
        </a:p>
      </dgm:t>
    </dgm:pt>
    <dgm:pt modelId="{030DC756-3402-4B4A-B888-AAA5EE524FD8}" type="pres">
      <dgm:prSet presAssocID="{948D39DD-D0F5-4DC7-B434-164977BBF2D1}" presName="quad2" presStyleLbl="node1" presStyleIdx="1" presStyleCnt="4">
        <dgm:presLayoutVars>
          <dgm:chMax val="0"/>
          <dgm:chPref val="0"/>
          <dgm:bulletEnabled val="1"/>
        </dgm:presLayoutVars>
      </dgm:prSet>
      <dgm:spPr/>
      <dgm:t>
        <a:bodyPr/>
        <a:lstStyle/>
        <a:p>
          <a:endParaRPr lang="en-IN"/>
        </a:p>
      </dgm:t>
    </dgm:pt>
    <dgm:pt modelId="{D4F45AEB-006B-459D-8ABC-FF03DEB47CE6}" type="pres">
      <dgm:prSet presAssocID="{948D39DD-D0F5-4DC7-B434-164977BBF2D1}" presName="quad3" presStyleLbl="node1" presStyleIdx="2" presStyleCnt="4">
        <dgm:presLayoutVars>
          <dgm:chMax val="0"/>
          <dgm:chPref val="0"/>
          <dgm:bulletEnabled val="1"/>
        </dgm:presLayoutVars>
      </dgm:prSet>
      <dgm:spPr/>
      <dgm:t>
        <a:bodyPr/>
        <a:lstStyle/>
        <a:p>
          <a:endParaRPr lang="en-IN"/>
        </a:p>
      </dgm:t>
    </dgm:pt>
    <dgm:pt modelId="{ED67F19B-A5B5-441F-95BF-4720857F6232}" type="pres">
      <dgm:prSet presAssocID="{948D39DD-D0F5-4DC7-B434-164977BBF2D1}" presName="quad4" presStyleLbl="node1" presStyleIdx="3" presStyleCnt="4">
        <dgm:presLayoutVars>
          <dgm:chMax val="0"/>
          <dgm:chPref val="0"/>
          <dgm:bulletEnabled val="1"/>
        </dgm:presLayoutVars>
      </dgm:prSet>
      <dgm:spPr/>
      <dgm:t>
        <a:bodyPr/>
        <a:lstStyle/>
        <a:p>
          <a:endParaRPr lang="en-IN"/>
        </a:p>
      </dgm:t>
    </dgm:pt>
  </dgm:ptLst>
  <dgm:cxnLst>
    <dgm:cxn modelId="{2AF34FD0-47D4-40EC-8157-F49F7508B4E3}" type="presOf" srcId="{948D39DD-D0F5-4DC7-B434-164977BBF2D1}" destId="{328CB10B-300F-49F1-A685-19A30763548F}" srcOrd="0" destOrd="0" presId="urn:microsoft.com/office/officeart/2005/8/layout/matrix3"/>
    <dgm:cxn modelId="{C556B288-B3DD-40C5-88C5-2401084F4638}" type="presOf" srcId="{71B7F697-03FF-41AA-8878-88F31A6DA580}" destId="{D4F45AEB-006B-459D-8ABC-FF03DEB47CE6}" srcOrd="0" destOrd="0" presId="urn:microsoft.com/office/officeart/2005/8/layout/matrix3"/>
    <dgm:cxn modelId="{E0992D13-B95A-4733-ADD3-3319359A3B37}" type="presOf" srcId="{6BD6A78B-DEB6-4CAB-92B9-DFBA96C0738D}" destId="{030DC756-3402-4B4A-B888-AAA5EE524FD8}" srcOrd="0" destOrd="0" presId="urn:microsoft.com/office/officeart/2005/8/layout/matrix3"/>
    <dgm:cxn modelId="{86214F7A-75C7-4A41-B4D4-6FD61F537F10}" type="presOf" srcId="{2D10DD6F-F994-4AC7-9354-FDBDD945E524}" destId="{ED67F19B-A5B5-441F-95BF-4720857F6232}" srcOrd="0" destOrd="0" presId="urn:microsoft.com/office/officeart/2005/8/layout/matrix3"/>
    <dgm:cxn modelId="{AD93F709-2815-46B7-8BA5-80388DBAABF9}" srcId="{948D39DD-D0F5-4DC7-B434-164977BBF2D1}" destId="{2D10DD6F-F994-4AC7-9354-FDBDD945E524}" srcOrd="3" destOrd="0" parTransId="{DC4C2AE8-DF44-455A-B671-E32F3658EE4F}" sibTransId="{BC3862BE-E942-4421-A578-571A406C4604}"/>
    <dgm:cxn modelId="{C9224ADC-0C93-4473-960C-9ABC9CAD03F4}" type="presOf" srcId="{890F2176-DDED-4805-AA2D-82C6C396F5AC}" destId="{19FEC138-95D9-4219-909A-9ADC5B6C8FF8}" srcOrd="0" destOrd="0" presId="urn:microsoft.com/office/officeart/2005/8/layout/matrix3"/>
    <dgm:cxn modelId="{6F97743D-35B7-4D88-AB1F-D9C507FC3462}" srcId="{948D39DD-D0F5-4DC7-B434-164977BBF2D1}" destId="{6BD6A78B-DEB6-4CAB-92B9-DFBA96C0738D}" srcOrd="1" destOrd="0" parTransId="{20367EB5-7EAF-4D5D-A997-A7A0CF1E82A5}" sibTransId="{70AEF1FA-F038-41CE-99B7-F7E02F530E1A}"/>
    <dgm:cxn modelId="{6B2224C9-AA31-4957-A6FE-D3808035A650}" srcId="{948D39DD-D0F5-4DC7-B434-164977BBF2D1}" destId="{890F2176-DDED-4805-AA2D-82C6C396F5AC}" srcOrd="0" destOrd="0" parTransId="{F82C1A0D-09FA-4393-84BE-597B0D4A7E25}" sibTransId="{C3BB29FA-65C7-48A5-BD80-CE3DC1787526}"/>
    <dgm:cxn modelId="{3C6A0F4E-D618-4C43-8819-68EE588E236C}" srcId="{948D39DD-D0F5-4DC7-B434-164977BBF2D1}" destId="{71B7F697-03FF-41AA-8878-88F31A6DA580}" srcOrd="2" destOrd="0" parTransId="{AD37275D-EF1F-46F5-8EF6-BA759D713372}" sibTransId="{1139CFA0-D02D-4A53-93FE-A1A7F2AD1D7A}"/>
    <dgm:cxn modelId="{E2534E4C-A726-4803-8581-F9CACD69AD32}" type="presParOf" srcId="{328CB10B-300F-49F1-A685-19A30763548F}" destId="{D951C07B-B9DE-4AEE-B584-7F4988CBCD43}" srcOrd="0" destOrd="0" presId="urn:microsoft.com/office/officeart/2005/8/layout/matrix3"/>
    <dgm:cxn modelId="{5A2845A0-EC23-4422-AD1B-364693F633FD}" type="presParOf" srcId="{328CB10B-300F-49F1-A685-19A30763548F}" destId="{19FEC138-95D9-4219-909A-9ADC5B6C8FF8}" srcOrd="1" destOrd="0" presId="urn:microsoft.com/office/officeart/2005/8/layout/matrix3"/>
    <dgm:cxn modelId="{594AB400-1F04-4863-8291-3C2D7B1D979D}" type="presParOf" srcId="{328CB10B-300F-49F1-A685-19A30763548F}" destId="{030DC756-3402-4B4A-B888-AAA5EE524FD8}" srcOrd="2" destOrd="0" presId="urn:microsoft.com/office/officeart/2005/8/layout/matrix3"/>
    <dgm:cxn modelId="{B9685D78-F975-46FC-BBBC-B2C1C01C0E3C}" type="presParOf" srcId="{328CB10B-300F-49F1-A685-19A30763548F}" destId="{D4F45AEB-006B-459D-8ABC-FF03DEB47CE6}" srcOrd="3" destOrd="0" presId="urn:microsoft.com/office/officeart/2005/8/layout/matrix3"/>
    <dgm:cxn modelId="{FEF5F6FC-034E-4BEF-9B1B-E715B6B4A630}" type="presParOf" srcId="{328CB10B-300F-49F1-A685-19A30763548F}" destId="{ED67F19B-A5B5-441F-95BF-4720857F623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A9326B-1B7D-4590-99ED-2FC0D305F662}" type="doc">
      <dgm:prSet loTypeId="urn:microsoft.com/office/officeart/2005/8/layout/venn3" loCatId="relationship" qsTypeId="urn:microsoft.com/office/officeart/2009/2/quickstyle/3d8" qsCatId="3D" csTypeId="urn:microsoft.com/office/officeart/2005/8/colors/accent6_2" csCatId="accent6" phldr="1"/>
      <dgm:spPr/>
      <dgm:t>
        <a:bodyPr/>
        <a:lstStyle/>
        <a:p>
          <a:endParaRPr lang="en-US"/>
        </a:p>
      </dgm:t>
    </dgm:pt>
    <dgm:pt modelId="{413FB6D2-CE2C-4FDA-9A06-064E218183A5}">
      <dgm:prSet/>
      <dgm:spPr/>
      <dgm:t>
        <a:bodyPr/>
        <a:lstStyle/>
        <a:p>
          <a:r>
            <a:rPr lang="en-US" b="1" dirty="0">
              <a:solidFill>
                <a:schemeClr val="bg1"/>
              </a:solidFill>
            </a:rPr>
            <a:t>ISO 9001:2015 </a:t>
          </a:r>
          <a:r>
            <a:rPr lang="en-US" dirty="0">
              <a:solidFill>
                <a:schemeClr val="bg1"/>
              </a:solidFill>
            </a:rPr>
            <a:t>certified for the </a:t>
          </a:r>
        </a:p>
      </dgm:t>
    </dgm:pt>
    <dgm:pt modelId="{FBBA3958-1BE5-4048-B806-618C7907AE98}" type="parTrans" cxnId="{1CF383E9-8E1D-474D-9C92-0BA87061CA5C}">
      <dgm:prSet/>
      <dgm:spPr/>
      <dgm:t>
        <a:bodyPr/>
        <a:lstStyle/>
        <a:p>
          <a:endParaRPr lang="en-US"/>
        </a:p>
      </dgm:t>
    </dgm:pt>
    <dgm:pt modelId="{F584F666-11C9-455F-9741-399ACF2505BF}" type="sibTrans" cxnId="{1CF383E9-8E1D-474D-9C92-0BA87061CA5C}">
      <dgm:prSet/>
      <dgm:spPr/>
      <dgm:t>
        <a:bodyPr/>
        <a:lstStyle/>
        <a:p>
          <a:endParaRPr lang="en-US"/>
        </a:p>
      </dgm:t>
    </dgm:pt>
    <dgm:pt modelId="{45C4CD66-E751-4D03-AE33-F2CAF03D7DA7}">
      <dgm:prSet/>
      <dgm:spPr/>
      <dgm:t>
        <a:bodyPr/>
        <a:lstStyle/>
        <a:p>
          <a:r>
            <a:rPr lang="en-US" b="1" dirty="0">
              <a:solidFill>
                <a:schemeClr val="bg1"/>
              </a:solidFill>
            </a:rPr>
            <a:t>Design, </a:t>
          </a:r>
          <a:endParaRPr lang="en-US" dirty="0">
            <a:solidFill>
              <a:schemeClr val="bg1"/>
            </a:solidFill>
          </a:endParaRPr>
        </a:p>
      </dgm:t>
    </dgm:pt>
    <dgm:pt modelId="{CC5318F1-11A6-4041-8EA7-52303A5A8AFF}" type="parTrans" cxnId="{ED99B0A7-81FC-4A20-859A-2931737A6C8E}">
      <dgm:prSet/>
      <dgm:spPr/>
      <dgm:t>
        <a:bodyPr/>
        <a:lstStyle/>
        <a:p>
          <a:endParaRPr lang="en-US"/>
        </a:p>
      </dgm:t>
    </dgm:pt>
    <dgm:pt modelId="{760D50F6-C4AC-41AD-9EDA-BFB5C6F4C2A7}" type="sibTrans" cxnId="{ED99B0A7-81FC-4A20-859A-2931737A6C8E}">
      <dgm:prSet/>
      <dgm:spPr/>
      <dgm:t>
        <a:bodyPr/>
        <a:lstStyle/>
        <a:p>
          <a:endParaRPr lang="en-US"/>
        </a:p>
      </dgm:t>
    </dgm:pt>
    <dgm:pt modelId="{1492006F-1A34-4150-9E99-18FC50AAA4AA}">
      <dgm:prSet/>
      <dgm:spPr/>
      <dgm:t>
        <a:bodyPr/>
        <a:lstStyle/>
        <a:p>
          <a:r>
            <a:rPr lang="en-US" b="1">
              <a:solidFill>
                <a:schemeClr val="bg1"/>
              </a:solidFill>
            </a:rPr>
            <a:t>Manufacture </a:t>
          </a:r>
          <a:endParaRPr lang="en-US">
            <a:solidFill>
              <a:schemeClr val="bg1"/>
            </a:solidFill>
          </a:endParaRPr>
        </a:p>
      </dgm:t>
    </dgm:pt>
    <dgm:pt modelId="{4D95A8D6-6B0E-42CA-9F2E-9DD9EB965DB5}" type="parTrans" cxnId="{B5708AD1-ECB3-4CE1-BF66-8FD152C33F04}">
      <dgm:prSet/>
      <dgm:spPr/>
      <dgm:t>
        <a:bodyPr/>
        <a:lstStyle/>
        <a:p>
          <a:endParaRPr lang="en-US"/>
        </a:p>
      </dgm:t>
    </dgm:pt>
    <dgm:pt modelId="{AC0E63FE-1302-468E-8260-D492AD241A63}" type="sibTrans" cxnId="{B5708AD1-ECB3-4CE1-BF66-8FD152C33F04}">
      <dgm:prSet/>
      <dgm:spPr/>
      <dgm:t>
        <a:bodyPr/>
        <a:lstStyle/>
        <a:p>
          <a:endParaRPr lang="en-US"/>
        </a:p>
      </dgm:t>
    </dgm:pt>
    <dgm:pt modelId="{3716CC15-4AC6-47DA-A513-68726B925868}">
      <dgm:prSet/>
      <dgm:spPr/>
      <dgm:t>
        <a:bodyPr/>
        <a:lstStyle/>
        <a:p>
          <a:r>
            <a:rPr lang="en-US" b="1" dirty="0">
              <a:solidFill>
                <a:schemeClr val="bg1"/>
              </a:solidFill>
            </a:rPr>
            <a:t>Supply of electronic color sorters.</a:t>
          </a:r>
          <a:endParaRPr lang="en-US" dirty="0">
            <a:solidFill>
              <a:schemeClr val="bg1"/>
            </a:solidFill>
          </a:endParaRPr>
        </a:p>
      </dgm:t>
    </dgm:pt>
    <dgm:pt modelId="{5B05C58F-7C68-4DD7-8683-1A315ECA1BFB}" type="parTrans" cxnId="{2D925079-A1FE-4EA0-AE7C-26DAD931262C}">
      <dgm:prSet/>
      <dgm:spPr/>
      <dgm:t>
        <a:bodyPr/>
        <a:lstStyle/>
        <a:p>
          <a:endParaRPr lang="en-US"/>
        </a:p>
      </dgm:t>
    </dgm:pt>
    <dgm:pt modelId="{F53FE2E3-AFC9-4472-A2C7-592DFF9337DD}" type="sibTrans" cxnId="{2D925079-A1FE-4EA0-AE7C-26DAD931262C}">
      <dgm:prSet/>
      <dgm:spPr/>
      <dgm:t>
        <a:bodyPr/>
        <a:lstStyle/>
        <a:p>
          <a:endParaRPr lang="en-US"/>
        </a:p>
      </dgm:t>
    </dgm:pt>
    <dgm:pt modelId="{C84F2AAF-AA05-4573-9806-D1D3E16E9A46}">
      <dgm:prSet/>
      <dgm:spPr/>
      <dgm:t>
        <a:bodyPr/>
        <a:lstStyle/>
        <a:p>
          <a:r>
            <a:rPr lang="en-US" dirty="0">
              <a:solidFill>
                <a:schemeClr val="bg1"/>
              </a:solidFill>
            </a:rPr>
            <a:t>By the </a:t>
          </a:r>
          <a:r>
            <a:rPr lang="en-US" b="1" dirty="0">
              <a:solidFill>
                <a:schemeClr val="bg1"/>
              </a:solidFill>
            </a:rPr>
            <a:t>British Standards </a:t>
          </a:r>
          <a:r>
            <a:rPr lang="en-US" dirty="0">
              <a:solidFill>
                <a:schemeClr val="bg1"/>
              </a:solidFill>
            </a:rPr>
            <a:t>Institute since the year 2001 </a:t>
          </a:r>
        </a:p>
      </dgm:t>
    </dgm:pt>
    <dgm:pt modelId="{004D895E-640E-4EDC-997A-11FDA62BFAF8}" type="parTrans" cxnId="{9A29B108-3F53-47BC-A38E-A0F5D0CCDDF6}">
      <dgm:prSet/>
      <dgm:spPr/>
      <dgm:t>
        <a:bodyPr/>
        <a:lstStyle/>
        <a:p>
          <a:endParaRPr lang="en-US"/>
        </a:p>
      </dgm:t>
    </dgm:pt>
    <dgm:pt modelId="{16607643-7F6E-4F22-8C8A-CD2FB3402F88}" type="sibTrans" cxnId="{9A29B108-3F53-47BC-A38E-A0F5D0CCDDF6}">
      <dgm:prSet/>
      <dgm:spPr/>
      <dgm:t>
        <a:bodyPr/>
        <a:lstStyle/>
        <a:p>
          <a:endParaRPr lang="en-US"/>
        </a:p>
      </dgm:t>
    </dgm:pt>
    <dgm:pt modelId="{FC568D53-B527-48CD-BA7A-5B2EB449C621}">
      <dgm:prSet/>
      <dgm:spPr/>
      <dgm:t>
        <a:bodyPr/>
        <a:lstStyle/>
        <a:p>
          <a:r>
            <a:rPr lang="en-US" dirty="0">
              <a:solidFill>
                <a:schemeClr val="bg1"/>
              </a:solidFill>
            </a:rPr>
            <a:t>Conformity European </a:t>
          </a:r>
          <a:br>
            <a:rPr lang="en-US" dirty="0">
              <a:solidFill>
                <a:schemeClr val="bg1"/>
              </a:solidFill>
            </a:rPr>
          </a:br>
          <a:endParaRPr lang="en-US" dirty="0">
            <a:solidFill>
              <a:schemeClr val="bg1"/>
            </a:solidFill>
          </a:endParaRPr>
        </a:p>
        <a:p>
          <a:r>
            <a:rPr lang="en-US" dirty="0">
              <a:solidFill>
                <a:schemeClr val="bg1"/>
              </a:solidFill>
            </a:rPr>
            <a:t>CE Certified</a:t>
          </a:r>
        </a:p>
      </dgm:t>
    </dgm:pt>
    <dgm:pt modelId="{0C815DBE-4F59-4348-8590-CAE30B5A89EF}" type="parTrans" cxnId="{BC20C7BB-5F30-4295-9617-A51E0C55D4E4}">
      <dgm:prSet/>
      <dgm:spPr/>
      <dgm:t>
        <a:bodyPr/>
        <a:lstStyle/>
        <a:p>
          <a:endParaRPr lang="en-US"/>
        </a:p>
      </dgm:t>
    </dgm:pt>
    <dgm:pt modelId="{37177347-2EEC-418F-8D7D-3861E1DC941C}" type="sibTrans" cxnId="{BC20C7BB-5F30-4295-9617-A51E0C55D4E4}">
      <dgm:prSet/>
      <dgm:spPr/>
      <dgm:t>
        <a:bodyPr/>
        <a:lstStyle/>
        <a:p>
          <a:endParaRPr lang="en-US"/>
        </a:p>
      </dgm:t>
    </dgm:pt>
    <dgm:pt modelId="{0FC2FF41-84E8-4FF4-8CFE-E517A92E5DC3}" type="pres">
      <dgm:prSet presAssocID="{9AA9326B-1B7D-4590-99ED-2FC0D305F662}" presName="Name0" presStyleCnt="0">
        <dgm:presLayoutVars>
          <dgm:dir/>
          <dgm:resizeHandles val="exact"/>
        </dgm:presLayoutVars>
      </dgm:prSet>
      <dgm:spPr/>
      <dgm:t>
        <a:bodyPr/>
        <a:lstStyle/>
        <a:p>
          <a:endParaRPr lang="en-IN"/>
        </a:p>
      </dgm:t>
    </dgm:pt>
    <dgm:pt modelId="{6B513615-DBFA-46C3-9A32-8007A17B429A}" type="pres">
      <dgm:prSet presAssocID="{413FB6D2-CE2C-4FDA-9A06-064E218183A5}" presName="Name5" presStyleLbl="vennNode1" presStyleIdx="0" presStyleCnt="3">
        <dgm:presLayoutVars>
          <dgm:bulletEnabled val="1"/>
        </dgm:presLayoutVars>
      </dgm:prSet>
      <dgm:spPr/>
      <dgm:t>
        <a:bodyPr/>
        <a:lstStyle/>
        <a:p>
          <a:endParaRPr lang="en-IN"/>
        </a:p>
      </dgm:t>
    </dgm:pt>
    <dgm:pt modelId="{22BED13B-1BD9-4371-A392-C778F5084A53}" type="pres">
      <dgm:prSet presAssocID="{F584F666-11C9-455F-9741-399ACF2505BF}" presName="space" presStyleCnt="0"/>
      <dgm:spPr/>
    </dgm:pt>
    <dgm:pt modelId="{C81A5DF9-49F7-4CB4-A204-8A956BC5E5BE}" type="pres">
      <dgm:prSet presAssocID="{C84F2AAF-AA05-4573-9806-D1D3E16E9A46}" presName="Name5" presStyleLbl="vennNode1" presStyleIdx="1" presStyleCnt="3">
        <dgm:presLayoutVars>
          <dgm:bulletEnabled val="1"/>
        </dgm:presLayoutVars>
      </dgm:prSet>
      <dgm:spPr/>
      <dgm:t>
        <a:bodyPr/>
        <a:lstStyle/>
        <a:p>
          <a:endParaRPr lang="en-IN"/>
        </a:p>
      </dgm:t>
    </dgm:pt>
    <dgm:pt modelId="{36563895-B7F1-438B-877B-BCB6478E900D}" type="pres">
      <dgm:prSet presAssocID="{16607643-7F6E-4F22-8C8A-CD2FB3402F88}" presName="space" presStyleCnt="0"/>
      <dgm:spPr/>
    </dgm:pt>
    <dgm:pt modelId="{F27C4BD9-17E4-4D57-9490-7E3337F528AE}" type="pres">
      <dgm:prSet presAssocID="{FC568D53-B527-48CD-BA7A-5B2EB449C621}" presName="Name5" presStyleLbl="vennNode1" presStyleIdx="2" presStyleCnt="3">
        <dgm:presLayoutVars>
          <dgm:bulletEnabled val="1"/>
        </dgm:presLayoutVars>
      </dgm:prSet>
      <dgm:spPr/>
      <dgm:t>
        <a:bodyPr/>
        <a:lstStyle/>
        <a:p>
          <a:endParaRPr lang="en-IN"/>
        </a:p>
      </dgm:t>
    </dgm:pt>
  </dgm:ptLst>
  <dgm:cxnLst>
    <dgm:cxn modelId="{341630BB-8A6F-4015-BD62-EB711443AACE}" type="presOf" srcId="{C84F2AAF-AA05-4573-9806-D1D3E16E9A46}" destId="{C81A5DF9-49F7-4CB4-A204-8A956BC5E5BE}" srcOrd="0" destOrd="0" presId="urn:microsoft.com/office/officeart/2005/8/layout/venn3"/>
    <dgm:cxn modelId="{9758CC9B-1BF0-42CA-A564-BECC8109AAAE}" type="presOf" srcId="{3716CC15-4AC6-47DA-A513-68726B925868}" destId="{6B513615-DBFA-46C3-9A32-8007A17B429A}" srcOrd="0" destOrd="3" presId="urn:microsoft.com/office/officeart/2005/8/layout/venn3"/>
    <dgm:cxn modelId="{1CF383E9-8E1D-474D-9C92-0BA87061CA5C}" srcId="{9AA9326B-1B7D-4590-99ED-2FC0D305F662}" destId="{413FB6D2-CE2C-4FDA-9A06-064E218183A5}" srcOrd="0" destOrd="0" parTransId="{FBBA3958-1BE5-4048-B806-618C7907AE98}" sibTransId="{F584F666-11C9-455F-9741-399ACF2505BF}"/>
    <dgm:cxn modelId="{D3FEB0EB-55EE-47D9-B258-D4BDFD51BD00}" type="presOf" srcId="{1492006F-1A34-4150-9E99-18FC50AAA4AA}" destId="{6B513615-DBFA-46C3-9A32-8007A17B429A}" srcOrd="0" destOrd="2" presId="urn:microsoft.com/office/officeart/2005/8/layout/venn3"/>
    <dgm:cxn modelId="{2D925079-A1FE-4EA0-AE7C-26DAD931262C}" srcId="{413FB6D2-CE2C-4FDA-9A06-064E218183A5}" destId="{3716CC15-4AC6-47DA-A513-68726B925868}" srcOrd="2" destOrd="0" parTransId="{5B05C58F-7C68-4DD7-8683-1A315ECA1BFB}" sibTransId="{F53FE2E3-AFC9-4472-A2C7-592DFF9337DD}"/>
    <dgm:cxn modelId="{1A470BE9-2B94-4291-A2D5-D9B61FB44461}" type="presOf" srcId="{FC568D53-B527-48CD-BA7A-5B2EB449C621}" destId="{F27C4BD9-17E4-4D57-9490-7E3337F528AE}" srcOrd="0" destOrd="0" presId="urn:microsoft.com/office/officeart/2005/8/layout/venn3"/>
    <dgm:cxn modelId="{9A29B108-3F53-47BC-A38E-A0F5D0CCDDF6}" srcId="{9AA9326B-1B7D-4590-99ED-2FC0D305F662}" destId="{C84F2AAF-AA05-4573-9806-D1D3E16E9A46}" srcOrd="1" destOrd="0" parTransId="{004D895E-640E-4EDC-997A-11FDA62BFAF8}" sibTransId="{16607643-7F6E-4F22-8C8A-CD2FB3402F88}"/>
    <dgm:cxn modelId="{BC20C7BB-5F30-4295-9617-A51E0C55D4E4}" srcId="{9AA9326B-1B7D-4590-99ED-2FC0D305F662}" destId="{FC568D53-B527-48CD-BA7A-5B2EB449C621}" srcOrd="2" destOrd="0" parTransId="{0C815DBE-4F59-4348-8590-CAE30B5A89EF}" sibTransId="{37177347-2EEC-418F-8D7D-3861E1DC941C}"/>
    <dgm:cxn modelId="{ED99B0A7-81FC-4A20-859A-2931737A6C8E}" srcId="{413FB6D2-CE2C-4FDA-9A06-064E218183A5}" destId="{45C4CD66-E751-4D03-AE33-F2CAF03D7DA7}" srcOrd="0" destOrd="0" parTransId="{CC5318F1-11A6-4041-8EA7-52303A5A8AFF}" sibTransId="{760D50F6-C4AC-41AD-9EDA-BFB5C6F4C2A7}"/>
    <dgm:cxn modelId="{B5708AD1-ECB3-4CE1-BF66-8FD152C33F04}" srcId="{413FB6D2-CE2C-4FDA-9A06-064E218183A5}" destId="{1492006F-1A34-4150-9E99-18FC50AAA4AA}" srcOrd="1" destOrd="0" parTransId="{4D95A8D6-6B0E-42CA-9F2E-9DD9EB965DB5}" sibTransId="{AC0E63FE-1302-468E-8260-D492AD241A63}"/>
    <dgm:cxn modelId="{7DB7949D-04FD-44EB-BB55-8FAA3287547E}" type="presOf" srcId="{9AA9326B-1B7D-4590-99ED-2FC0D305F662}" destId="{0FC2FF41-84E8-4FF4-8CFE-E517A92E5DC3}" srcOrd="0" destOrd="0" presId="urn:microsoft.com/office/officeart/2005/8/layout/venn3"/>
    <dgm:cxn modelId="{9C9A5E89-04C7-4A6F-9219-DAFC39BC37DE}" type="presOf" srcId="{413FB6D2-CE2C-4FDA-9A06-064E218183A5}" destId="{6B513615-DBFA-46C3-9A32-8007A17B429A}" srcOrd="0" destOrd="0" presId="urn:microsoft.com/office/officeart/2005/8/layout/venn3"/>
    <dgm:cxn modelId="{AAE2BBCE-1366-446E-8EA3-87154CCD6EB8}" type="presOf" srcId="{45C4CD66-E751-4D03-AE33-F2CAF03D7DA7}" destId="{6B513615-DBFA-46C3-9A32-8007A17B429A}" srcOrd="0" destOrd="1" presId="urn:microsoft.com/office/officeart/2005/8/layout/venn3"/>
    <dgm:cxn modelId="{75A517D2-8E98-4345-8C08-DD921EA7F38D}" type="presParOf" srcId="{0FC2FF41-84E8-4FF4-8CFE-E517A92E5DC3}" destId="{6B513615-DBFA-46C3-9A32-8007A17B429A}" srcOrd="0" destOrd="0" presId="urn:microsoft.com/office/officeart/2005/8/layout/venn3"/>
    <dgm:cxn modelId="{FFD1C073-C6C7-4BFD-8654-E95A7BCDBAC7}" type="presParOf" srcId="{0FC2FF41-84E8-4FF4-8CFE-E517A92E5DC3}" destId="{22BED13B-1BD9-4371-A392-C778F5084A53}" srcOrd="1" destOrd="0" presId="urn:microsoft.com/office/officeart/2005/8/layout/venn3"/>
    <dgm:cxn modelId="{ABFFFF07-3D17-4699-B4E9-E276F54925C3}" type="presParOf" srcId="{0FC2FF41-84E8-4FF4-8CFE-E517A92E5DC3}" destId="{C81A5DF9-49F7-4CB4-A204-8A956BC5E5BE}" srcOrd="2" destOrd="0" presId="urn:microsoft.com/office/officeart/2005/8/layout/venn3"/>
    <dgm:cxn modelId="{C7873BB3-70A4-4890-BCF3-7869197280C7}" type="presParOf" srcId="{0FC2FF41-84E8-4FF4-8CFE-E517A92E5DC3}" destId="{36563895-B7F1-438B-877B-BCB6478E900D}" srcOrd="3" destOrd="0" presId="urn:microsoft.com/office/officeart/2005/8/layout/venn3"/>
    <dgm:cxn modelId="{A943C1F5-10D5-4F8E-913A-19AAFFB3A6FD}" type="presParOf" srcId="{0FC2FF41-84E8-4FF4-8CFE-E517A92E5DC3}" destId="{F27C4BD9-17E4-4D57-9490-7E3337F528AE}"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FA733E-C5C9-4641-BE38-0D715193896D}" type="doc">
      <dgm:prSet loTypeId="urn:microsoft.com/office/officeart/2005/8/layout/hProcess11" loCatId="process" qsTypeId="urn:microsoft.com/office/officeart/2005/8/quickstyle/3d2" qsCatId="3D" csTypeId="urn:microsoft.com/office/officeart/2005/8/colors/accent6_2" csCatId="accent6" phldr="1"/>
      <dgm:spPr/>
      <dgm:t>
        <a:bodyPr/>
        <a:lstStyle/>
        <a:p>
          <a:endParaRPr lang="en-US"/>
        </a:p>
      </dgm:t>
    </dgm:pt>
    <dgm:pt modelId="{E6032531-E423-4983-AE0C-ED9983FD10F7}">
      <dgm:prSet/>
      <dgm:spPr/>
      <dgm:t>
        <a:bodyPr/>
        <a:lstStyle/>
        <a:p>
          <a:r>
            <a:rPr lang="en-US" dirty="0">
              <a:solidFill>
                <a:schemeClr val="bg1"/>
              </a:solidFill>
            </a:rPr>
            <a:t>The Company gets recognition as a </a:t>
          </a:r>
          <a:r>
            <a:rPr lang="en-US" b="1" dirty="0">
              <a:solidFill>
                <a:schemeClr val="bg1"/>
              </a:solidFill>
            </a:rPr>
            <a:t>design house.</a:t>
          </a:r>
        </a:p>
        <a:p>
          <a:r>
            <a:rPr lang="en-US" b="1" dirty="0">
              <a:solidFill>
                <a:schemeClr val="bg1"/>
              </a:solidFill>
            </a:rPr>
            <a:t>1997</a:t>
          </a:r>
          <a:endParaRPr lang="en-US" dirty="0">
            <a:solidFill>
              <a:schemeClr val="bg1"/>
            </a:solidFill>
          </a:endParaRPr>
        </a:p>
      </dgm:t>
    </dgm:pt>
    <dgm:pt modelId="{799DF0D8-22EA-454A-B9F0-8B75432C2D64}" type="parTrans" cxnId="{15D19E7B-C664-4C0F-ADAC-2ECC96DF4D81}">
      <dgm:prSet/>
      <dgm:spPr/>
      <dgm:t>
        <a:bodyPr/>
        <a:lstStyle/>
        <a:p>
          <a:endParaRPr lang="en-US"/>
        </a:p>
      </dgm:t>
    </dgm:pt>
    <dgm:pt modelId="{94C3528F-24E5-4432-95EB-42AAACDCCAAA}" type="sibTrans" cxnId="{15D19E7B-C664-4C0F-ADAC-2ECC96DF4D81}">
      <dgm:prSet/>
      <dgm:spPr/>
      <dgm:t>
        <a:bodyPr/>
        <a:lstStyle/>
        <a:p>
          <a:endParaRPr lang="en-US"/>
        </a:p>
      </dgm:t>
    </dgm:pt>
    <dgm:pt modelId="{4D10A831-FF65-4388-B6CF-58C9983B28A2}">
      <dgm:prSet/>
      <dgm:spPr/>
      <dgm:t>
        <a:bodyPr/>
        <a:lstStyle/>
        <a:p>
          <a:r>
            <a:rPr lang="en-US" b="1" dirty="0">
              <a:solidFill>
                <a:schemeClr val="bg1"/>
              </a:solidFill>
            </a:rPr>
            <a:t>1998</a:t>
          </a:r>
        </a:p>
        <a:p>
          <a:r>
            <a:rPr lang="en-US" dirty="0">
              <a:solidFill>
                <a:schemeClr val="bg1"/>
              </a:solidFill>
            </a:rPr>
            <a:t>Setup </a:t>
          </a:r>
          <a:r>
            <a:rPr lang="en-US" b="1" dirty="0">
              <a:solidFill>
                <a:schemeClr val="bg1"/>
              </a:solidFill>
            </a:rPr>
            <a:t>R &amp; D Unit</a:t>
          </a:r>
        </a:p>
      </dgm:t>
    </dgm:pt>
    <dgm:pt modelId="{1BFED4B8-F9C6-4843-95FE-CE318AE5CBEA}" type="parTrans" cxnId="{32E8CA7B-CF5F-4A53-B1D6-CB575E072B41}">
      <dgm:prSet/>
      <dgm:spPr/>
      <dgm:t>
        <a:bodyPr/>
        <a:lstStyle/>
        <a:p>
          <a:endParaRPr lang="en-US"/>
        </a:p>
      </dgm:t>
    </dgm:pt>
    <dgm:pt modelId="{3A09E3A7-A3ED-4219-913A-EDB342F6863E}" type="sibTrans" cxnId="{32E8CA7B-CF5F-4A53-B1D6-CB575E072B41}">
      <dgm:prSet/>
      <dgm:spPr/>
      <dgm:t>
        <a:bodyPr/>
        <a:lstStyle/>
        <a:p>
          <a:endParaRPr lang="en-US"/>
        </a:p>
      </dgm:t>
    </dgm:pt>
    <dgm:pt modelId="{D9B2FA95-8F3B-47C4-AB2F-6B3BE309DAF6}">
      <dgm:prSet/>
      <dgm:spPr/>
      <dgm:t>
        <a:bodyPr/>
        <a:lstStyle/>
        <a:p>
          <a:r>
            <a:rPr lang="en-US" b="1" dirty="0">
              <a:solidFill>
                <a:schemeClr val="bg1"/>
              </a:solidFill>
            </a:rPr>
            <a:t>Recruits  </a:t>
          </a:r>
          <a:r>
            <a:rPr lang="en-US" b="1" dirty="0" err="1">
              <a:solidFill>
                <a:schemeClr val="bg1"/>
              </a:solidFill>
            </a:rPr>
            <a:t>B.Tech</a:t>
          </a:r>
          <a:r>
            <a:rPr lang="en-US" b="1" dirty="0">
              <a:solidFill>
                <a:schemeClr val="bg1"/>
              </a:solidFill>
            </a:rPr>
            <a:t> &amp; </a:t>
          </a:r>
          <a:r>
            <a:rPr lang="en-US" b="1" dirty="0" err="1">
              <a:solidFill>
                <a:schemeClr val="bg1"/>
              </a:solidFill>
            </a:rPr>
            <a:t>M.Tech</a:t>
          </a:r>
          <a:r>
            <a:rPr lang="en-US" b="1" dirty="0">
              <a:solidFill>
                <a:schemeClr val="bg1"/>
              </a:solidFill>
            </a:rPr>
            <a:t> Grads</a:t>
          </a:r>
        </a:p>
        <a:p>
          <a:r>
            <a:rPr lang="en-US" b="1" dirty="0">
              <a:solidFill>
                <a:schemeClr val="bg1"/>
              </a:solidFill>
            </a:rPr>
            <a:t>In 1999</a:t>
          </a:r>
        </a:p>
      </dgm:t>
    </dgm:pt>
    <dgm:pt modelId="{29258DB1-505C-47BB-A046-C8F991077530}" type="parTrans" cxnId="{47B7403C-0E9F-4305-B72A-409DD5B8E161}">
      <dgm:prSet/>
      <dgm:spPr/>
      <dgm:t>
        <a:bodyPr/>
        <a:lstStyle/>
        <a:p>
          <a:endParaRPr lang="en-US"/>
        </a:p>
      </dgm:t>
    </dgm:pt>
    <dgm:pt modelId="{B42F87DD-2EDB-481A-9622-A27F85E5F22B}" type="sibTrans" cxnId="{47B7403C-0E9F-4305-B72A-409DD5B8E161}">
      <dgm:prSet/>
      <dgm:spPr/>
      <dgm:t>
        <a:bodyPr/>
        <a:lstStyle/>
        <a:p>
          <a:endParaRPr lang="en-US"/>
        </a:p>
      </dgm:t>
    </dgm:pt>
    <dgm:pt modelId="{07F7E12E-909E-4CC5-8DAB-F66DA509CF8D}">
      <dgm:prSet/>
      <dgm:spPr/>
      <dgm:t>
        <a:bodyPr/>
        <a:lstStyle/>
        <a:p>
          <a:r>
            <a:rPr lang="en-US" b="1" dirty="0">
              <a:solidFill>
                <a:schemeClr val="bg1"/>
              </a:solidFill>
            </a:rPr>
            <a:t>In 2000</a:t>
          </a:r>
        </a:p>
        <a:p>
          <a:r>
            <a:rPr lang="en-US" b="1" dirty="0">
              <a:solidFill>
                <a:schemeClr val="bg1"/>
              </a:solidFill>
            </a:rPr>
            <a:t>Staff  Training Centre is setup</a:t>
          </a:r>
        </a:p>
      </dgm:t>
    </dgm:pt>
    <dgm:pt modelId="{E4AA7D6F-8700-4993-97B6-EAFB2D82F6E7}" type="parTrans" cxnId="{82057B61-E6E7-4918-9D90-35BA8A248D9E}">
      <dgm:prSet/>
      <dgm:spPr/>
      <dgm:t>
        <a:bodyPr/>
        <a:lstStyle/>
        <a:p>
          <a:endParaRPr lang="en-US"/>
        </a:p>
      </dgm:t>
    </dgm:pt>
    <dgm:pt modelId="{786D342F-E460-486D-888F-413E02CEDFC4}" type="sibTrans" cxnId="{82057B61-E6E7-4918-9D90-35BA8A248D9E}">
      <dgm:prSet/>
      <dgm:spPr/>
      <dgm:t>
        <a:bodyPr/>
        <a:lstStyle/>
        <a:p>
          <a:endParaRPr lang="en-US"/>
        </a:p>
      </dgm:t>
    </dgm:pt>
    <dgm:pt modelId="{1831DE4A-FA60-4E42-837C-96C85E138DC6}" type="pres">
      <dgm:prSet presAssocID="{64FA733E-C5C9-4641-BE38-0D715193896D}" presName="Name0" presStyleCnt="0">
        <dgm:presLayoutVars>
          <dgm:dir/>
          <dgm:resizeHandles val="exact"/>
        </dgm:presLayoutVars>
      </dgm:prSet>
      <dgm:spPr/>
      <dgm:t>
        <a:bodyPr/>
        <a:lstStyle/>
        <a:p>
          <a:endParaRPr lang="en-IN"/>
        </a:p>
      </dgm:t>
    </dgm:pt>
    <dgm:pt modelId="{6E1DDAFC-4169-4B7E-8B2E-45F2119172CB}" type="pres">
      <dgm:prSet presAssocID="{64FA733E-C5C9-4641-BE38-0D715193896D}" presName="arrow" presStyleLbl="bgShp" presStyleIdx="0" presStyleCnt="1"/>
      <dgm:spPr/>
    </dgm:pt>
    <dgm:pt modelId="{1A7AED09-9235-4A43-865E-CBDBCB74AB35}" type="pres">
      <dgm:prSet presAssocID="{64FA733E-C5C9-4641-BE38-0D715193896D}" presName="points" presStyleCnt="0"/>
      <dgm:spPr/>
    </dgm:pt>
    <dgm:pt modelId="{806BC401-263A-417C-B8A8-6D40557A85FC}" type="pres">
      <dgm:prSet presAssocID="{E6032531-E423-4983-AE0C-ED9983FD10F7}" presName="compositeA" presStyleCnt="0"/>
      <dgm:spPr/>
    </dgm:pt>
    <dgm:pt modelId="{23391394-1B9A-405A-8CC1-FDE816805612}" type="pres">
      <dgm:prSet presAssocID="{E6032531-E423-4983-AE0C-ED9983FD10F7}" presName="textA" presStyleLbl="revTx" presStyleIdx="0" presStyleCnt="4">
        <dgm:presLayoutVars>
          <dgm:bulletEnabled val="1"/>
        </dgm:presLayoutVars>
      </dgm:prSet>
      <dgm:spPr/>
      <dgm:t>
        <a:bodyPr/>
        <a:lstStyle/>
        <a:p>
          <a:endParaRPr lang="en-IN"/>
        </a:p>
      </dgm:t>
    </dgm:pt>
    <dgm:pt modelId="{4E75E508-138F-46D4-95D4-8C97958F4079}" type="pres">
      <dgm:prSet presAssocID="{E6032531-E423-4983-AE0C-ED9983FD10F7}" presName="circleA" presStyleLbl="node1" presStyleIdx="0" presStyleCnt="4"/>
      <dgm:spPr/>
    </dgm:pt>
    <dgm:pt modelId="{A80F8D9D-DA42-4138-93D6-DCBF33C3EF2A}" type="pres">
      <dgm:prSet presAssocID="{E6032531-E423-4983-AE0C-ED9983FD10F7}" presName="spaceA" presStyleCnt="0"/>
      <dgm:spPr/>
    </dgm:pt>
    <dgm:pt modelId="{D7A51828-030B-4E07-8EA5-2938664FDD4E}" type="pres">
      <dgm:prSet presAssocID="{94C3528F-24E5-4432-95EB-42AAACDCCAAA}" presName="space" presStyleCnt="0"/>
      <dgm:spPr/>
    </dgm:pt>
    <dgm:pt modelId="{069B34F3-C410-42CC-A6D5-180F94244BC5}" type="pres">
      <dgm:prSet presAssocID="{4D10A831-FF65-4388-B6CF-58C9983B28A2}" presName="compositeB" presStyleCnt="0"/>
      <dgm:spPr/>
    </dgm:pt>
    <dgm:pt modelId="{4AA460AF-0942-4C71-9CDD-BC9A3CCB76E3}" type="pres">
      <dgm:prSet presAssocID="{4D10A831-FF65-4388-B6CF-58C9983B28A2}" presName="textB" presStyleLbl="revTx" presStyleIdx="1" presStyleCnt="4">
        <dgm:presLayoutVars>
          <dgm:bulletEnabled val="1"/>
        </dgm:presLayoutVars>
      </dgm:prSet>
      <dgm:spPr/>
      <dgm:t>
        <a:bodyPr/>
        <a:lstStyle/>
        <a:p>
          <a:endParaRPr lang="en-IN"/>
        </a:p>
      </dgm:t>
    </dgm:pt>
    <dgm:pt modelId="{2099D38D-2EEA-49B9-B8C5-EA867F0F693E}" type="pres">
      <dgm:prSet presAssocID="{4D10A831-FF65-4388-B6CF-58C9983B28A2}" presName="circleB" presStyleLbl="node1" presStyleIdx="1" presStyleCnt="4"/>
      <dgm:spPr/>
    </dgm:pt>
    <dgm:pt modelId="{FD8572FA-01F4-487B-B773-E52B73B551DC}" type="pres">
      <dgm:prSet presAssocID="{4D10A831-FF65-4388-B6CF-58C9983B28A2}" presName="spaceB" presStyleCnt="0"/>
      <dgm:spPr/>
    </dgm:pt>
    <dgm:pt modelId="{4BB2D005-7E92-475F-9A90-D4368B70F739}" type="pres">
      <dgm:prSet presAssocID="{3A09E3A7-A3ED-4219-913A-EDB342F6863E}" presName="space" presStyleCnt="0"/>
      <dgm:spPr/>
    </dgm:pt>
    <dgm:pt modelId="{F077E300-6CD6-4615-BA67-D3E76DDF6482}" type="pres">
      <dgm:prSet presAssocID="{D9B2FA95-8F3B-47C4-AB2F-6B3BE309DAF6}" presName="compositeA" presStyleCnt="0"/>
      <dgm:spPr/>
    </dgm:pt>
    <dgm:pt modelId="{F0B4B69C-D981-40F1-ADC7-FB197548AEA5}" type="pres">
      <dgm:prSet presAssocID="{D9B2FA95-8F3B-47C4-AB2F-6B3BE309DAF6}" presName="textA" presStyleLbl="revTx" presStyleIdx="2" presStyleCnt="4">
        <dgm:presLayoutVars>
          <dgm:bulletEnabled val="1"/>
        </dgm:presLayoutVars>
      </dgm:prSet>
      <dgm:spPr/>
      <dgm:t>
        <a:bodyPr/>
        <a:lstStyle/>
        <a:p>
          <a:endParaRPr lang="en-IN"/>
        </a:p>
      </dgm:t>
    </dgm:pt>
    <dgm:pt modelId="{7A5EDFB9-DB6D-4BC6-B58C-6675AA4D9C26}" type="pres">
      <dgm:prSet presAssocID="{D9B2FA95-8F3B-47C4-AB2F-6B3BE309DAF6}" presName="circleA" presStyleLbl="node1" presStyleIdx="2" presStyleCnt="4"/>
      <dgm:spPr/>
    </dgm:pt>
    <dgm:pt modelId="{C5AE3B94-5841-4F85-A6FA-B23C633DB68A}" type="pres">
      <dgm:prSet presAssocID="{D9B2FA95-8F3B-47C4-AB2F-6B3BE309DAF6}" presName="spaceA" presStyleCnt="0"/>
      <dgm:spPr/>
    </dgm:pt>
    <dgm:pt modelId="{7196CCC2-F24C-43F3-BCEF-A1E9F8A39E6E}" type="pres">
      <dgm:prSet presAssocID="{B42F87DD-2EDB-481A-9622-A27F85E5F22B}" presName="space" presStyleCnt="0"/>
      <dgm:spPr/>
    </dgm:pt>
    <dgm:pt modelId="{64B23247-AD2C-4DD3-9294-E0758D587E83}" type="pres">
      <dgm:prSet presAssocID="{07F7E12E-909E-4CC5-8DAB-F66DA509CF8D}" presName="compositeB" presStyleCnt="0"/>
      <dgm:spPr/>
    </dgm:pt>
    <dgm:pt modelId="{B0CD2C82-06C3-45F0-A1F2-168005A1F64C}" type="pres">
      <dgm:prSet presAssocID="{07F7E12E-909E-4CC5-8DAB-F66DA509CF8D}" presName="textB" presStyleLbl="revTx" presStyleIdx="3" presStyleCnt="4">
        <dgm:presLayoutVars>
          <dgm:bulletEnabled val="1"/>
        </dgm:presLayoutVars>
      </dgm:prSet>
      <dgm:spPr/>
      <dgm:t>
        <a:bodyPr/>
        <a:lstStyle/>
        <a:p>
          <a:endParaRPr lang="en-IN"/>
        </a:p>
      </dgm:t>
    </dgm:pt>
    <dgm:pt modelId="{0ED57318-3558-4DC3-9C59-CEFCA1177D11}" type="pres">
      <dgm:prSet presAssocID="{07F7E12E-909E-4CC5-8DAB-F66DA509CF8D}" presName="circleB" presStyleLbl="node1" presStyleIdx="3" presStyleCnt="4"/>
      <dgm:spPr/>
    </dgm:pt>
    <dgm:pt modelId="{340E48AF-00DE-47ED-A0A2-D8DC426A5594}" type="pres">
      <dgm:prSet presAssocID="{07F7E12E-909E-4CC5-8DAB-F66DA509CF8D}" presName="spaceB" presStyleCnt="0"/>
      <dgm:spPr/>
    </dgm:pt>
  </dgm:ptLst>
  <dgm:cxnLst>
    <dgm:cxn modelId="{15D19E7B-C664-4C0F-ADAC-2ECC96DF4D81}" srcId="{64FA733E-C5C9-4641-BE38-0D715193896D}" destId="{E6032531-E423-4983-AE0C-ED9983FD10F7}" srcOrd="0" destOrd="0" parTransId="{799DF0D8-22EA-454A-B9F0-8B75432C2D64}" sibTransId="{94C3528F-24E5-4432-95EB-42AAACDCCAAA}"/>
    <dgm:cxn modelId="{69BBF51D-9973-42B1-9840-26806E2D9F3B}" type="presOf" srcId="{07F7E12E-909E-4CC5-8DAB-F66DA509CF8D}" destId="{B0CD2C82-06C3-45F0-A1F2-168005A1F64C}" srcOrd="0" destOrd="0" presId="urn:microsoft.com/office/officeart/2005/8/layout/hProcess11"/>
    <dgm:cxn modelId="{21ACC7C7-6BCF-4F71-AB19-BD9F05BACF61}" type="presOf" srcId="{4D10A831-FF65-4388-B6CF-58C9983B28A2}" destId="{4AA460AF-0942-4C71-9CDD-BC9A3CCB76E3}" srcOrd="0" destOrd="0" presId="urn:microsoft.com/office/officeart/2005/8/layout/hProcess11"/>
    <dgm:cxn modelId="{47B7403C-0E9F-4305-B72A-409DD5B8E161}" srcId="{64FA733E-C5C9-4641-BE38-0D715193896D}" destId="{D9B2FA95-8F3B-47C4-AB2F-6B3BE309DAF6}" srcOrd="2" destOrd="0" parTransId="{29258DB1-505C-47BB-A046-C8F991077530}" sibTransId="{B42F87DD-2EDB-481A-9622-A27F85E5F22B}"/>
    <dgm:cxn modelId="{5F611F4C-401E-4F0D-BA55-354D7C177511}" type="presOf" srcId="{E6032531-E423-4983-AE0C-ED9983FD10F7}" destId="{23391394-1B9A-405A-8CC1-FDE816805612}" srcOrd="0" destOrd="0" presId="urn:microsoft.com/office/officeart/2005/8/layout/hProcess11"/>
    <dgm:cxn modelId="{47F95721-F852-4877-A642-090FE131B685}" type="presOf" srcId="{64FA733E-C5C9-4641-BE38-0D715193896D}" destId="{1831DE4A-FA60-4E42-837C-96C85E138DC6}" srcOrd="0" destOrd="0" presId="urn:microsoft.com/office/officeart/2005/8/layout/hProcess11"/>
    <dgm:cxn modelId="{32E8CA7B-CF5F-4A53-B1D6-CB575E072B41}" srcId="{64FA733E-C5C9-4641-BE38-0D715193896D}" destId="{4D10A831-FF65-4388-B6CF-58C9983B28A2}" srcOrd="1" destOrd="0" parTransId="{1BFED4B8-F9C6-4843-95FE-CE318AE5CBEA}" sibTransId="{3A09E3A7-A3ED-4219-913A-EDB342F6863E}"/>
    <dgm:cxn modelId="{DE00BBCD-FA4E-41C4-A781-C300DAF0A4DD}" type="presOf" srcId="{D9B2FA95-8F3B-47C4-AB2F-6B3BE309DAF6}" destId="{F0B4B69C-D981-40F1-ADC7-FB197548AEA5}" srcOrd="0" destOrd="0" presId="urn:microsoft.com/office/officeart/2005/8/layout/hProcess11"/>
    <dgm:cxn modelId="{82057B61-E6E7-4918-9D90-35BA8A248D9E}" srcId="{64FA733E-C5C9-4641-BE38-0D715193896D}" destId="{07F7E12E-909E-4CC5-8DAB-F66DA509CF8D}" srcOrd="3" destOrd="0" parTransId="{E4AA7D6F-8700-4993-97B6-EAFB2D82F6E7}" sibTransId="{786D342F-E460-486D-888F-413E02CEDFC4}"/>
    <dgm:cxn modelId="{CCBFC0B2-E53A-4E8C-BC8A-871D39378E3C}" type="presParOf" srcId="{1831DE4A-FA60-4E42-837C-96C85E138DC6}" destId="{6E1DDAFC-4169-4B7E-8B2E-45F2119172CB}" srcOrd="0" destOrd="0" presId="urn:microsoft.com/office/officeart/2005/8/layout/hProcess11"/>
    <dgm:cxn modelId="{E14783A4-9D33-4B3F-9497-08F947BE8318}" type="presParOf" srcId="{1831DE4A-FA60-4E42-837C-96C85E138DC6}" destId="{1A7AED09-9235-4A43-865E-CBDBCB74AB35}" srcOrd="1" destOrd="0" presId="urn:microsoft.com/office/officeart/2005/8/layout/hProcess11"/>
    <dgm:cxn modelId="{C9C1E8C4-D221-44C9-A4BB-AB49CB3503DB}" type="presParOf" srcId="{1A7AED09-9235-4A43-865E-CBDBCB74AB35}" destId="{806BC401-263A-417C-B8A8-6D40557A85FC}" srcOrd="0" destOrd="0" presId="urn:microsoft.com/office/officeart/2005/8/layout/hProcess11"/>
    <dgm:cxn modelId="{CDA4DA0D-5BFD-42FE-8809-27AF2B5C3BCE}" type="presParOf" srcId="{806BC401-263A-417C-B8A8-6D40557A85FC}" destId="{23391394-1B9A-405A-8CC1-FDE816805612}" srcOrd="0" destOrd="0" presId="urn:microsoft.com/office/officeart/2005/8/layout/hProcess11"/>
    <dgm:cxn modelId="{464E5A78-2FE0-4B9E-A021-87F116F58A6E}" type="presParOf" srcId="{806BC401-263A-417C-B8A8-6D40557A85FC}" destId="{4E75E508-138F-46D4-95D4-8C97958F4079}" srcOrd="1" destOrd="0" presId="urn:microsoft.com/office/officeart/2005/8/layout/hProcess11"/>
    <dgm:cxn modelId="{A05C2285-6106-42AD-9E98-8F87C79FE79E}" type="presParOf" srcId="{806BC401-263A-417C-B8A8-6D40557A85FC}" destId="{A80F8D9D-DA42-4138-93D6-DCBF33C3EF2A}" srcOrd="2" destOrd="0" presId="urn:microsoft.com/office/officeart/2005/8/layout/hProcess11"/>
    <dgm:cxn modelId="{50044B51-6F13-45E3-9730-AEF222803995}" type="presParOf" srcId="{1A7AED09-9235-4A43-865E-CBDBCB74AB35}" destId="{D7A51828-030B-4E07-8EA5-2938664FDD4E}" srcOrd="1" destOrd="0" presId="urn:microsoft.com/office/officeart/2005/8/layout/hProcess11"/>
    <dgm:cxn modelId="{8AD25409-9CB9-4371-930C-CC00DD5B3BD4}" type="presParOf" srcId="{1A7AED09-9235-4A43-865E-CBDBCB74AB35}" destId="{069B34F3-C410-42CC-A6D5-180F94244BC5}" srcOrd="2" destOrd="0" presId="urn:microsoft.com/office/officeart/2005/8/layout/hProcess11"/>
    <dgm:cxn modelId="{35E312FB-ABED-4C14-B502-F6F5A339CC8C}" type="presParOf" srcId="{069B34F3-C410-42CC-A6D5-180F94244BC5}" destId="{4AA460AF-0942-4C71-9CDD-BC9A3CCB76E3}" srcOrd="0" destOrd="0" presId="urn:microsoft.com/office/officeart/2005/8/layout/hProcess11"/>
    <dgm:cxn modelId="{CF93A405-4A5D-463A-853E-BF59E46E1E33}" type="presParOf" srcId="{069B34F3-C410-42CC-A6D5-180F94244BC5}" destId="{2099D38D-2EEA-49B9-B8C5-EA867F0F693E}" srcOrd="1" destOrd="0" presId="urn:microsoft.com/office/officeart/2005/8/layout/hProcess11"/>
    <dgm:cxn modelId="{D4383BE9-5DBF-401D-A5E3-2CF94961853A}" type="presParOf" srcId="{069B34F3-C410-42CC-A6D5-180F94244BC5}" destId="{FD8572FA-01F4-487B-B773-E52B73B551DC}" srcOrd="2" destOrd="0" presId="urn:microsoft.com/office/officeart/2005/8/layout/hProcess11"/>
    <dgm:cxn modelId="{2E1F4648-83FA-4D16-8131-7A0008DD2A01}" type="presParOf" srcId="{1A7AED09-9235-4A43-865E-CBDBCB74AB35}" destId="{4BB2D005-7E92-475F-9A90-D4368B70F739}" srcOrd="3" destOrd="0" presId="urn:microsoft.com/office/officeart/2005/8/layout/hProcess11"/>
    <dgm:cxn modelId="{C72EB06A-8E88-416C-AFF5-7520A49579F5}" type="presParOf" srcId="{1A7AED09-9235-4A43-865E-CBDBCB74AB35}" destId="{F077E300-6CD6-4615-BA67-D3E76DDF6482}" srcOrd="4" destOrd="0" presId="urn:microsoft.com/office/officeart/2005/8/layout/hProcess11"/>
    <dgm:cxn modelId="{3EAC1B24-7637-48CC-B6BA-B20F7E8D15E7}" type="presParOf" srcId="{F077E300-6CD6-4615-BA67-D3E76DDF6482}" destId="{F0B4B69C-D981-40F1-ADC7-FB197548AEA5}" srcOrd="0" destOrd="0" presId="urn:microsoft.com/office/officeart/2005/8/layout/hProcess11"/>
    <dgm:cxn modelId="{FAADB934-FD41-4C5F-86CF-879A0E8E8D4F}" type="presParOf" srcId="{F077E300-6CD6-4615-BA67-D3E76DDF6482}" destId="{7A5EDFB9-DB6D-4BC6-B58C-6675AA4D9C26}" srcOrd="1" destOrd="0" presId="urn:microsoft.com/office/officeart/2005/8/layout/hProcess11"/>
    <dgm:cxn modelId="{548B1E30-1175-44BB-AC58-A65B2EE4A8C4}" type="presParOf" srcId="{F077E300-6CD6-4615-BA67-D3E76DDF6482}" destId="{C5AE3B94-5841-4F85-A6FA-B23C633DB68A}" srcOrd="2" destOrd="0" presId="urn:microsoft.com/office/officeart/2005/8/layout/hProcess11"/>
    <dgm:cxn modelId="{C0A5E55F-CAB0-4234-BCF1-DBB836F0C717}" type="presParOf" srcId="{1A7AED09-9235-4A43-865E-CBDBCB74AB35}" destId="{7196CCC2-F24C-43F3-BCEF-A1E9F8A39E6E}" srcOrd="5" destOrd="0" presId="urn:microsoft.com/office/officeart/2005/8/layout/hProcess11"/>
    <dgm:cxn modelId="{AD798342-3BED-4620-A84A-E568BFC5B33D}" type="presParOf" srcId="{1A7AED09-9235-4A43-865E-CBDBCB74AB35}" destId="{64B23247-AD2C-4DD3-9294-E0758D587E83}" srcOrd="6" destOrd="0" presId="urn:microsoft.com/office/officeart/2005/8/layout/hProcess11"/>
    <dgm:cxn modelId="{464DD0DE-8B24-49A8-9202-C6FA378F33A6}" type="presParOf" srcId="{64B23247-AD2C-4DD3-9294-E0758D587E83}" destId="{B0CD2C82-06C3-45F0-A1F2-168005A1F64C}" srcOrd="0" destOrd="0" presId="urn:microsoft.com/office/officeart/2005/8/layout/hProcess11"/>
    <dgm:cxn modelId="{20914ACC-3E59-4512-BDD8-6A2C855B9465}" type="presParOf" srcId="{64B23247-AD2C-4DD3-9294-E0758D587E83}" destId="{0ED57318-3558-4DC3-9C59-CEFCA1177D11}" srcOrd="1" destOrd="0" presId="urn:microsoft.com/office/officeart/2005/8/layout/hProcess11"/>
    <dgm:cxn modelId="{4CDD6BA7-DC55-414E-9C4A-AE06B327E69D}" type="presParOf" srcId="{64B23247-AD2C-4DD3-9294-E0758D587E83}" destId="{340E48AF-00DE-47ED-A0A2-D8DC426A559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A8932-B163-4E2E-9437-8712E1AA70B2}">
      <dsp:nvSpPr>
        <dsp:cNvPr id="0" name=""/>
        <dsp:cNvSpPr/>
      </dsp:nvSpPr>
      <dsp:spPr>
        <a:xfrm>
          <a:off x="38099" y="0"/>
          <a:ext cx="4038600" cy="4038600"/>
        </a:xfrm>
        <a:prstGeom prst="diamond">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5FCBD13-7E42-49CE-9F6A-4EE556DE390E}">
      <dsp:nvSpPr>
        <dsp:cNvPr id="0" name=""/>
        <dsp:cNvSpPr/>
      </dsp:nvSpPr>
      <dsp:spPr>
        <a:xfrm>
          <a:off x="421767" y="383667"/>
          <a:ext cx="1575054" cy="157505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Founded in 1993 </a:t>
          </a:r>
          <a:endParaRPr lang="en-US" sz="1600" kern="1200"/>
        </a:p>
      </dsp:txBody>
      <dsp:txXfrm>
        <a:off x="498655" y="460555"/>
        <a:ext cx="1421278" cy="1421278"/>
      </dsp:txXfrm>
    </dsp:sp>
    <dsp:sp modelId="{5D07F8D6-A5DE-4A25-A815-7B26E98E2F06}">
      <dsp:nvSpPr>
        <dsp:cNvPr id="0" name=""/>
        <dsp:cNvSpPr/>
      </dsp:nvSpPr>
      <dsp:spPr>
        <a:xfrm>
          <a:off x="2117979" y="383667"/>
          <a:ext cx="1575054" cy="157505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Manufacturing Color Sorters</a:t>
          </a:r>
          <a:endParaRPr lang="en-US" sz="1600" kern="1200" dirty="0"/>
        </a:p>
      </dsp:txBody>
      <dsp:txXfrm>
        <a:off x="2194867" y="460555"/>
        <a:ext cx="1421278" cy="1421278"/>
      </dsp:txXfrm>
    </dsp:sp>
    <dsp:sp modelId="{9DC1B9E9-FF12-4028-BC74-FC3163DE184A}">
      <dsp:nvSpPr>
        <dsp:cNvPr id="0" name=""/>
        <dsp:cNvSpPr/>
      </dsp:nvSpPr>
      <dsp:spPr>
        <a:xfrm>
          <a:off x="421767" y="2079879"/>
          <a:ext cx="1575054" cy="157505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Headquartered in Mangalore</a:t>
          </a:r>
          <a:endParaRPr lang="en-US" sz="1600" kern="1200"/>
        </a:p>
      </dsp:txBody>
      <dsp:txXfrm>
        <a:off x="498655" y="2156767"/>
        <a:ext cx="1421278" cy="1421278"/>
      </dsp:txXfrm>
    </dsp:sp>
    <dsp:sp modelId="{9303789D-FABF-4499-8233-170AFC804C75}">
      <dsp:nvSpPr>
        <dsp:cNvPr id="0" name=""/>
        <dsp:cNvSpPr/>
      </dsp:nvSpPr>
      <dsp:spPr>
        <a:xfrm>
          <a:off x="2117979" y="2079879"/>
          <a:ext cx="1575054" cy="157505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On the West Coast Of India </a:t>
          </a:r>
          <a:endParaRPr lang="en-US" sz="1600" kern="1200"/>
        </a:p>
      </dsp:txBody>
      <dsp:txXfrm>
        <a:off x="2194867" y="2156767"/>
        <a:ext cx="1421278" cy="1421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7E349-97EB-4D0D-8387-CDDC1C8ABC86}">
      <dsp:nvSpPr>
        <dsp:cNvPr id="0" name=""/>
        <dsp:cNvSpPr/>
      </dsp:nvSpPr>
      <dsp:spPr>
        <a:xfrm>
          <a:off x="617219" y="0"/>
          <a:ext cx="6995160" cy="3394472"/>
        </a:xfrm>
        <a:prstGeom prst="rightArrow">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4A0374E-1A0B-4E09-B929-F3CE8B9AB3EF}">
      <dsp:nvSpPr>
        <dsp:cNvPr id="0" name=""/>
        <dsp:cNvSpPr/>
      </dsp:nvSpPr>
      <dsp:spPr>
        <a:xfrm>
          <a:off x="0" y="990601"/>
          <a:ext cx="1316012" cy="135778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a:t>Complete turnkey processing plant setup </a:t>
          </a:r>
          <a:endParaRPr lang="en-IN" sz="1400" kern="1200" dirty="0"/>
        </a:p>
      </dsp:txBody>
      <dsp:txXfrm>
        <a:off x="64242" y="1054843"/>
        <a:ext cx="1187528" cy="1229304"/>
      </dsp:txXfrm>
    </dsp:sp>
    <dsp:sp modelId="{2E2D35B5-1F7B-4B20-8B52-73EFC689404A}">
      <dsp:nvSpPr>
        <dsp:cNvPr id="0" name=""/>
        <dsp:cNvSpPr/>
      </dsp:nvSpPr>
      <dsp:spPr>
        <a:xfrm>
          <a:off x="1384073" y="1018341"/>
          <a:ext cx="1316012" cy="135778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a:t>For cashew, coffee, tea, rice, pepper etc… </a:t>
          </a:r>
          <a:endParaRPr lang="en-IN" sz="1400" kern="1200"/>
        </a:p>
      </dsp:txBody>
      <dsp:txXfrm>
        <a:off x="1448315" y="1082583"/>
        <a:ext cx="1187528" cy="1229304"/>
      </dsp:txXfrm>
    </dsp:sp>
    <dsp:sp modelId="{E648AC57-3263-4EEA-AE3C-2941D631E751}">
      <dsp:nvSpPr>
        <dsp:cNvPr id="0" name=""/>
        <dsp:cNvSpPr/>
      </dsp:nvSpPr>
      <dsp:spPr>
        <a:xfrm>
          <a:off x="2765886" y="1018341"/>
          <a:ext cx="1316012" cy="135778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a:t>One-point accountability </a:t>
          </a:r>
          <a:endParaRPr lang="en-IN" sz="1400" kern="1200" dirty="0"/>
        </a:p>
      </dsp:txBody>
      <dsp:txXfrm>
        <a:off x="2830128" y="1082583"/>
        <a:ext cx="1187528" cy="1229304"/>
      </dsp:txXfrm>
    </dsp:sp>
    <dsp:sp modelId="{27FCAD21-24FD-4FDF-94B7-3C62B15AF625}">
      <dsp:nvSpPr>
        <dsp:cNvPr id="0" name=""/>
        <dsp:cNvSpPr/>
      </dsp:nvSpPr>
      <dsp:spPr>
        <a:xfrm>
          <a:off x="4147700" y="1018341"/>
          <a:ext cx="1316012" cy="135778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a:t>Experience across global markets</a:t>
          </a:r>
          <a:endParaRPr lang="en-IN" sz="1400" kern="1200"/>
        </a:p>
      </dsp:txBody>
      <dsp:txXfrm>
        <a:off x="4211942" y="1082583"/>
        <a:ext cx="1187528" cy="1229304"/>
      </dsp:txXfrm>
    </dsp:sp>
    <dsp:sp modelId="{1521A357-E468-410F-AA5E-6E352CAE3321}">
      <dsp:nvSpPr>
        <dsp:cNvPr id="0" name=""/>
        <dsp:cNvSpPr/>
      </dsp:nvSpPr>
      <dsp:spPr>
        <a:xfrm>
          <a:off x="5529513" y="1018341"/>
          <a:ext cx="1316012" cy="135778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a:t>End-to-End Warranty Support</a:t>
          </a:r>
          <a:endParaRPr lang="en-IN" sz="1400" kern="1200"/>
        </a:p>
      </dsp:txBody>
      <dsp:txXfrm>
        <a:off x="5593755" y="1082583"/>
        <a:ext cx="1187528" cy="1229304"/>
      </dsp:txXfrm>
    </dsp:sp>
    <dsp:sp modelId="{9DBFB309-6B55-4966-AD96-2CBF012518A7}">
      <dsp:nvSpPr>
        <dsp:cNvPr id="0" name=""/>
        <dsp:cNvSpPr/>
      </dsp:nvSpPr>
      <dsp:spPr>
        <a:xfrm>
          <a:off x="6911326" y="1018341"/>
          <a:ext cx="1316012" cy="135778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a:t>Annual Maintenance Contracts</a:t>
          </a:r>
          <a:endParaRPr lang="en-IN" sz="1400" kern="1200"/>
        </a:p>
      </dsp:txBody>
      <dsp:txXfrm>
        <a:off x="6975568" y="1082583"/>
        <a:ext cx="1187528" cy="12293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3EA98-9F0C-446D-A2D4-411C7DE9A2E3}">
      <dsp:nvSpPr>
        <dsp:cNvPr id="0" name=""/>
        <dsp:cNvSpPr/>
      </dsp:nvSpPr>
      <dsp:spPr>
        <a:xfrm>
          <a:off x="1004" y="717760"/>
          <a:ext cx="1958950" cy="1958950"/>
        </a:xfrm>
        <a:prstGeom prst="ellipse">
          <a:avLst/>
        </a:prstGeom>
        <a:gradFill rotWithShape="0">
          <a:gsLst>
            <a:gs pos="0">
              <a:schemeClr val="accent6">
                <a:shade val="80000"/>
                <a:alpha val="50000"/>
                <a:hueOff val="0"/>
                <a:satOff val="0"/>
                <a:lumOff val="0"/>
                <a:alphaOff val="0"/>
                <a:shade val="51000"/>
                <a:satMod val="130000"/>
              </a:schemeClr>
            </a:gs>
            <a:gs pos="80000">
              <a:schemeClr val="accent6">
                <a:shade val="80000"/>
                <a:alpha val="50000"/>
                <a:hueOff val="0"/>
                <a:satOff val="0"/>
                <a:lumOff val="0"/>
                <a:alphaOff val="0"/>
                <a:shade val="93000"/>
                <a:satMod val="130000"/>
              </a:schemeClr>
            </a:gs>
            <a:gs pos="100000">
              <a:schemeClr val="accent6">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7808" tIns="60960" rIns="107808" bIns="60960" numCol="1" spcCol="1270" anchor="ctr" anchorCtr="0">
          <a:noAutofit/>
        </a:bodyPr>
        <a:lstStyle/>
        <a:p>
          <a:pPr lvl="0" algn="ctr" defTabSz="2133600" rtl="0">
            <a:lnSpc>
              <a:spcPct val="90000"/>
            </a:lnSpc>
            <a:spcBef>
              <a:spcPct val="0"/>
            </a:spcBef>
            <a:spcAft>
              <a:spcPct val="35000"/>
            </a:spcAft>
          </a:pPr>
          <a:r>
            <a:rPr lang="en-US" sz="4800" b="1" kern="1200" dirty="0">
              <a:solidFill>
                <a:schemeClr val="bg1"/>
              </a:solidFill>
            </a:rPr>
            <a:t>27</a:t>
          </a:r>
          <a:r>
            <a:rPr lang="en-US" sz="1800" b="1" kern="1200" dirty="0">
              <a:solidFill>
                <a:schemeClr val="bg1"/>
              </a:solidFill>
            </a:rPr>
            <a:t>    </a:t>
          </a:r>
          <a:r>
            <a:rPr lang="en-US" sz="1400" b="0" kern="1200" dirty="0">
              <a:solidFill>
                <a:schemeClr val="bg1"/>
              </a:solidFill>
            </a:rPr>
            <a:t>years</a:t>
          </a:r>
          <a:r>
            <a:rPr lang="en-US" sz="1400" b="1" kern="1200" dirty="0">
              <a:solidFill>
                <a:schemeClr val="bg1"/>
              </a:solidFill>
            </a:rPr>
            <a:t> </a:t>
          </a:r>
          <a:r>
            <a:rPr lang="en-US" sz="1400" kern="1200" dirty="0">
              <a:solidFill>
                <a:schemeClr val="bg1"/>
              </a:solidFill>
            </a:rPr>
            <a:t>of experience </a:t>
          </a:r>
          <a:endParaRPr lang="en-IN" sz="1800" kern="1200" dirty="0">
            <a:solidFill>
              <a:schemeClr val="bg1"/>
            </a:solidFill>
          </a:endParaRPr>
        </a:p>
      </dsp:txBody>
      <dsp:txXfrm>
        <a:off x="287886" y="1004642"/>
        <a:ext cx="1385186" cy="1385186"/>
      </dsp:txXfrm>
    </dsp:sp>
    <dsp:sp modelId="{9617E70C-966A-46A1-AF61-E8742A89D769}">
      <dsp:nvSpPr>
        <dsp:cNvPr id="0" name=""/>
        <dsp:cNvSpPr/>
      </dsp:nvSpPr>
      <dsp:spPr>
        <a:xfrm>
          <a:off x="1568164" y="717760"/>
          <a:ext cx="1958950" cy="1958950"/>
        </a:xfrm>
        <a:prstGeom prst="ellipse">
          <a:avLst/>
        </a:prstGeom>
        <a:gradFill rotWithShape="0">
          <a:gsLst>
            <a:gs pos="0">
              <a:schemeClr val="accent6">
                <a:shade val="80000"/>
                <a:alpha val="50000"/>
                <a:hueOff val="3"/>
                <a:satOff val="4898"/>
                <a:lumOff val="1502"/>
                <a:alphaOff val="7500"/>
                <a:shade val="51000"/>
                <a:satMod val="130000"/>
              </a:schemeClr>
            </a:gs>
            <a:gs pos="80000">
              <a:schemeClr val="accent6">
                <a:shade val="80000"/>
                <a:alpha val="50000"/>
                <a:hueOff val="3"/>
                <a:satOff val="4898"/>
                <a:lumOff val="1502"/>
                <a:alphaOff val="7500"/>
                <a:shade val="93000"/>
                <a:satMod val="130000"/>
              </a:schemeClr>
            </a:gs>
            <a:gs pos="100000">
              <a:schemeClr val="accent6">
                <a:shade val="80000"/>
                <a:alpha val="50000"/>
                <a:hueOff val="3"/>
                <a:satOff val="4898"/>
                <a:lumOff val="1502"/>
                <a:alphaOff val="75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7808" tIns="50800" rIns="107808" bIns="50800" numCol="1" spcCol="1270" anchor="ctr" anchorCtr="0">
          <a:noAutofit/>
        </a:bodyPr>
        <a:lstStyle/>
        <a:p>
          <a:pPr lvl="0" algn="ctr" defTabSz="1778000" rtl="0">
            <a:lnSpc>
              <a:spcPct val="90000"/>
            </a:lnSpc>
            <a:spcBef>
              <a:spcPct val="0"/>
            </a:spcBef>
            <a:spcAft>
              <a:spcPct val="35000"/>
            </a:spcAft>
          </a:pPr>
          <a:r>
            <a:rPr lang="en-US" sz="4000" b="1" kern="1200" dirty="0">
              <a:solidFill>
                <a:schemeClr val="bg1"/>
              </a:solidFill>
            </a:rPr>
            <a:t>1600</a:t>
          </a:r>
          <a:r>
            <a:rPr lang="en-US" sz="1800" kern="1200" dirty="0">
              <a:solidFill>
                <a:schemeClr val="bg1"/>
              </a:solidFill>
            </a:rPr>
            <a:t> </a:t>
          </a:r>
          <a:r>
            <a:rPr lang="en-US" sz="1400" kern="1200" dirty="0">
              <a:solidFill>
                <a:schemeClr val="bg1"/>
              </a:solidFill>
            </a:rPr>
            <a:t>machine installations</a:t>
          </a:r>
          <a:endParaRPr lang="en-IN" sz="1800" kern="1200" dirty="0">
            <a:solidFill>
              <a:schemeClr val="bg1"/>
            </a:solidFill>
          </a:endParaRPr>
        </a:p>
      </dsp:txBody>
      <dsp:txXfrm>
        <a:off x="1855046" y="1004642"/>
        <a:ext cx="1385186" cy="1385186"/>
      </dsp:txXfrm>
    </dsp:sp>
    <dsp:sp modelId="{EF75FBA2-2D7A-48E6-9FD4-D4421861A2BA}">
      <dsp:nvSpPr>
        <dsp:cNvPr id="0" name=""/>
        <dsp:cNvSpPr/>
      </dsp:nvSpPr>
      <dsp:spPr>
        <a:xfrm>
          <a:off x="3135324" y="717760"/>
          <a:ext cx="1958950" cy="1958950"/>
        </a:xfrm>
        <a:prstGeom prst="ellipse">
          <a:avLst/>
        </a:prstGeom>
        <a:gradFill rotWithShape="0">
          <a:gsLst>
            <a:gs pos="0">
              <a:schemeClr val="accent6">
                <a:shade val="80000"/>
                <a:alpha val="50000"/>
                <a:hueOff val="7"/>
                <a:satOff val="9795"/>
                <a:lumOff val="3003"/>
                <a:alphaOff val="15000"/>
                <a:shade val="51000"/>
                <a:satMod val="130000"/>
              </a:schemeClr>
            </a:gs>
            <a:gs pos="80000">
              <a:schemeClr val="accent6">
                <a:shade val="80000"/>
                <a:alpha val="50000"/>
                <a:hueOff val="7"/>
                <a:satOff val="9795"/>
                <a:lumOff val="3003"/>
                <a:alphaOff val="15000"/>
                <a:shade val="93000"/>
                <a:satMod val="130000"/>
              </a:schemeClr>
            </a:gs>
            <a:gs pos="100000">
              <a:schemeClr val="accent6">
                <a:shade val="80000"/>
                <a:alpha val="50000"/>
                <a:hueOff val="7"/>
                <a:satOff val="9795"/>
                <a:lumOff val="3003"/>
                <a:alphaOff val="1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7808" tIns="17780" rIns="107808" bIns="17780" numCol="1" spcCol="1270" anchor="ctr" anchorCtr="0">
          <a:noAutofit/>
        </a:bodyPr>
        <a:lstStyle/>
        <a:p>
          <a:pPr lvl="0" algn="ctr" defTabSz="622300" rtl="0">
            <a:lnSpc>
              <a:spcPct val="90000"/>
            </a:lnSpc>
            <a:spcBef>
              <a:spcPct val="0"/>
            </a:spcBef>
            <a:spcAft>
              <a:spcPct val="35000"/>
            </a:spcAft>
          </a:pPr>
          <a:r>
            <a:rPr lang="en-US" sz="1400" kern="1200" dirty="0">
              <a:solidFill>
                <a:schemeClr val="bg1"/>
              </a:solidFill>
            </a:rPr>
            <a:t>For</a:t>
          </a:r>
        </a:p>
        <a:p>
          <a:pPr lvl="0" algn="ctr" defTabSz="622300" rtl="0">
            <a:lnSpc>
              <a:spcPct val="90000"/>
            </a:lnSpc>
            <a:spcBef>
              <a:spcPct val="0"/>
            </a:spcBef>
            <a:spcAft>
              <a:spcPct val="35000"/>
            </a:spcAft>
          </a:pPr>
          <a:r>
            <a:rPr lang="en-US" sz="1800" kern="1200" dirty="0">
              <a:solidFill>
                <a:schemeClr val="bg1"/>
              </a:solidFill>
            </a:rPr>
            <a:t> </a:t>
          </a:r>
          <a:r>
            <a:rPr lang="en-US" sz="5400" b="1" kern="1200" dirty="0">
              <a:solidFill>
                <a:schemeClr val="bg1"/>
              </a:solidFill>
            </a:rPr>
            <a:t>45</a:t>
          </a:r>
          <a:r>
            <a:rPr lang="en-US" sz="1800" kern="1200" dirty="0">
              <a:solidFill>
                <a:schemeClr val="bg1"/>
              </a:solidFill>
            </a:rPr>
            <a:t> </a:t>
          </a:r>
          <a:r>
            <a:rPr lang="en-US" sz="1400" kern="1200" dirty="0">
              <a:solidFill>
                <a:schemeClr val="bg1"/>
              </a:solidFill>
            </a:rPr>
            <a:t>different applications </a:t>
          </a:r>
          <a:endParaRPr lang="en-IN" sz="1400" kern="1200" dirty="0">
            <a:solidFill>
              <a:schemeClr val="bg1"/>
            </a:solidFill>
          </a:endParaRPr>
        </a:p>
      </dsp:txBody>
      <dsp:txXfrm>
        <a:off x="3422206" y="1004642"/>
        <a:ext cx="1385186" cy="1385186"/>
      </dsp:txXfrm>
    </dsp:sp>
    <dsp:sp modelId="{1A6124A8-EEA9-40AE-8B98-9A8CED917D5E}">
      <dsp:nvSpPr>
        <dsp:cNvPr id="0" name=""/>
        <dsp:cNvSpPr/>
      </dsp:nvSpPr>
      <dsp:spPr>
        <a:xfrm>
          <a:off x="4702485" y="717760"/>
          <a:ext cx="1958950" cy="1958950"/>
        </a:xfrm>
        <a:prstGeom prst="ellipse">
          <a:avLst/>
        </a:prstGeom>
        <a:gradFill rotWithShape="0">
          <a:gsLst>
            <a:gs pos="0">
              <a:schemeClr val="accent6">
                <a:shade val="80000"/>
                <a:alpha val="50000"/>
                <a:hueOff val="10"/>
                <a:satOff val="14693"/>
                <a:lumOff val="4505"/>
                <a:alphaOff val="22500"/>
                <a:shade val="51000"/>
                <a:satMod val="130000"/>
              </a:schemeClr>
            </a:gs>
            <a:gs pos="80000">
              <a:schemeClr val="accent6">
                <a:shade val="80000"/>
                <a:alpha val="50000"/>
                <a:hueOff val="10"/>
                <a:satOff val="14693"/>
                <a:lumOff val="4505"/>
                <a:alphaOff val="22500"/>
                <a:shade val="93000"/>
                <a:satMod val="130000"/>
              </a:schemeClr>
            </a:gs>
            <a:gs pos="100000">
              <a:schemeClr val="accent6">
                <a:shade val="80000"/>
                <a:alpha val="50000"/>
                <a:hueOff val="10"/>
                <a:satOff val="14693"/>
                <a:lumOff val="4505"/>
                <a:alphaOff val="225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7808" tIns="17780" rIns="107808" bIns="17780" numCol="1" spcCol="1270" anchor="ctr" anchorCtr="0">
          <a:noAutofit/>
        </a:bodyPr>
        <a:lstStyle/>
        <a:p>
          <a:pPr lvl="0" algn="ctr" defTabSz="622300" rtl="0">
            <a:lnSpc>
              <a:spcPct val="90000"/>
            </a:lnSpc>
            <a:spcBef>
              <a:spcPct val="0"/>
            </a:spcBef>
            <a:spcAft>
              <a:spcPct val="35000"/>
            </a:spcAft>
          </a:pPr>
          <a:r>
            <a:rPr lang="en-US" sz="1400" kern="1200" dirty="0">
              <a:solidFill>
                <a:schemeClr val="bg1"/>
              </a:solidFill>
            </a:rPr>
            <a:t>Installed in over </a:t>
          </a:r>
          <a:r>
            <a:rPr lang="en-US" sz="5400" b="1" kern="1200" dirty="0">
              <a:solidFill>
                <a:schemeClr val="bg1"/>
              </a:solidFill>
            </a:rPr>
            <a:t>30</a:t>
          </a:r>
          <a:r>
            <a:rPr lang="en-US" sz="2000" kern="1200" dirty="0">
              <a:solidFill>
                <a:schemeClr val="bg1"/>
              </a:solidFill>
            </a:rPr>
            <a:t> </a:t>
          </a:r>
          <a:r>
            <a:rPr lang="en-US" sz="1600" kern="1200" dirty="0">
              <a:solidFill>
                <a:schemeClr val="bg1"/>
              </a:solidFill>
            </a:rPr>
            <a:t>countries </a:t>
          </a:r>
          <a:endParaRPr lang="en-IN" sz="1600" kern="1200" dirty="0">
            <a:solidFill>
              <a:schemeClr val="bg1"/>
            </a:solidFill>
          </a:endParaRPr>
        </a:p>
      </dsp:txBody>
      <dsp:txXfrm>
        <a:off x="4989367" y="1004642"/>
        <a:ext cx="1385186" cy="1385186"/>
      </dsp:txXfrm>
    </dsp:sp>
    <dsp:sp modelId="{FE86B78A-E58C-41B7-B7D1-041E87A7E3DD}">
      <dsp:nvSpPr>
        <dsp:cNvPr id="0" name=""/>
        <dsp:cNvSpPr/>
      </dsp:nvSpPr>
      <dsp:spPr>
        <a:xfrm>
          <a:off x="6269645" y="717760"/>
          <a:ext cx="1958950" cy="1958950"/>
        </a:xfrm>
        <a:prstGeom prst="ellipse">
          <a:avLst/>
        </a:prstGeom>
        <a:gradFill rotWithShape="0">
          <a:gsLst>
            <a:gs pos="0">
              <a:schemeClr val="accent6">
                <a:shade val="80000"/>
                <a:alpha val="50000"/>
                <a:hueOff val="14"/>
                <a:satOff val="19590"/>
                <a:lumOff val="6007"/>
                <a:alphaOff val="30000"/>
                <a:shade val="51000"/>
                <a:satMod val="130000"/>
              </a:schemeClr>
            </a:gs>
            <a:gs pos="80000">
              <a:schemeClr val="accent6">
                <a:shade val="80000"/>
                <a:alpha val="50000"/>
                <a:hueOff val="14"/>
                <a:satOff val="19590"/>
                <a:lumOff val="6007"/>
                <a:alphaOff val="30000"/>
                <a:shade val="93000"/>
                <a:satMod val="130000"/>
              </a:schemeClr>
            </a:gs>
            <a:gs pos="100000">
              <a:schemeClr val="accent6">
                <a:shade val="80000"/>
                <a:alpha val="50000"/>
                <a:hueOff val="14"/>
                <a:satOff val="19590"/>
                <a:lumOff val="6007"/>
                <a:alphaOff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07808" tIns="17780" rIns="107808" bIns="17780" numCol="1" spcCol="1270" anchor="ctr" anchorCtr="0">
          <a:noAutofit/>
        </a:bodyPr>
        <a:lstStyle/>
        <a:p>
          <a:pPr lvl="0" algn="ctr" defTabSz="622300" rtl="0">
            <a:lnSpc>
              <a:spcPct val="90000"/>
            </a:lnSpc>
            <a:spcBef>
              <a:spcPct val="0"/>
            </a:spcBef>
            <a:spcAft>
              <a:spcPct val="35000"/>
            </a:spcAft>
          </a:pPr>
          <a:r>
            <a:rPr lang="en-US" sz="1400" kern="1200" dirty="0">
              <a:solidFill>
                <a:schemeClr val="bg1"/>
              </a:solidFill>
            </a:rPr>
            <a:t>Employing</a:t>
          </a:r>
          <a:r>
            <a:rPr lang="en-US" sz="2000" kern="1200" dirty="0">
              <a:solidFill>
                <a:schemeClr val="bg1"/>
              </a:solidFill>
            </a:rPr>
            <a:t> </a:t>
          </a:r>
          <a:r>
            <a:rPr lang="en-US" sz="5400" b="1" kern="1200" dirty="0">
              <a:solidFill>
                <a:schemeClr val="bg1"/>
              </a:solidFill>
            </a:rPr>
            <a:t>150</a:t>
          </a:r>
          <a:r>
            <a:rPr lang="en-US" sz="2000" kern="1200" dirty="0">
              <a:solidFill>
                <a:schemeClr val="bg1"/>
              </a:solidFill>
            </a:rPr>
            <a:t> </a:t>
          </a:r>
          <a:r>
            <a:rPr lang="en-US" sz="1400" kern="1200" dirty="0">
              <a:solidFill>
                <a:schemeClr val="bg1"/>
              </a:solidFill>
            </a:rPr>
            <a:t>skilled employees</a:t>
          </a:r>
          <a:endParaRPr lang="en-IN" sz="2000" kern="1200" dirty="0">
            <a:solidFill>
              <a:schemeClr val="bg1"/>
            </a:solidFill>
          </a:endParaRPr>
        </a:p>
      </dsp:txBody>
      <dsp:txXfrm>
        <a:off x="6556527" y="1004642"/>
        <a:ext cx="1385186" cy="13851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C2AFC-AE82-4B56-A492-DCF437F6E255}">
      <dsp:nvSpPr>
        <dsp:cNvPr id="0" name=""/>
        <dsp:cNvSpPr/>
      </dsp:nvSpPr>
      <dsp:spPr>
        <a:xfrm>
          <a:off x="617219" y="0"/>
          <a:ext cx="6995160" cy="3394472"/>
        </a:xfrm>
        <a:prstGeom prst="right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926168E-C7F3-4B11-A0CD-27A6BF9B22D9}">
      <dsp:nvSpPr>
        <dsp:cNvPr id="0" name=""/>
        <dsp:cNvSpPr/>
      </dsp:nvSpPr>
      <dsp:spPr>
        <a:xfrm>
          <a:off x="3616" y="1018341"/>
          <a:ext cx="1581224" cy="135778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a:t>CNC Water Jet </a:t>
          </a:r>
          <a:r>
            <a:rPr lang="en-US" sz="1900" kern="1200"/>
            <a:t>Cutting</a:t>
          </a:r>
        </a:p>
      </dsp:txBody>
      <dsp:txXfrm>
        <a:off x="69898" y="1084623"/>
        <a:ext cx="1448660" cy="1225224"/>
      </dsp:txXfrm>
    </dsp:sp>
    <dsp:sp modelId="{35A6982F-F42B-411D-84D3-20C9FC2C1A2F}">
      <dsp:nvSpPr>
        <dsp:cNvPr id="0" name=""/>
        <dsp:cNvSpPr/>
      </dsp:nvSpPr>
      <dsp:spPr>
        <a:xfrm>
          <a:off x="1663902" y="1018341"/>
          <a:ext cx="1581224" cy="135778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German Messar </a:t>
          </a:r>
          <a:r>
            <a:rPr lang="en-US" sz="1900" b="1" kern="1200"/>
            <a:t>CNC Plasma </a:t>
          </a:r>
          <a:r>
            <a:rPr lang="en-US" sz="1900" kern="1200"/>
            <a:t>Cutting </a:t>
          </a:r>
        </a:p>
      </dsp:txBody>
      <dsp:txXfrm>
        <a:off x="1730184" y="1084623"/>
        <a:ext cx="1448660" cy="1225224"/>
      </dsp:txXfrm>
    </dsp:sp>
    <dsp:sp modelId="{F71058D0-76BC-4120-BC6D-5D722E554311}">
      <dsp:nvSpPr>
        <dsp:cNvPr id="0" name=""/>
        <dsp:cNvSpPr/>
      </dsp:nvSpPr>
      <dsp:spPr>
        <a:xfrm>
          <a:off x="3324187" y="1018341"/>
          <a:ext cx="1581224" cy="135778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200 Ton Hydraulic </a:t>
          </a:r>
          <a:r>
            <a:rPr lang="en-US" sz="1900" b="1" kern="1200"/>
            <a:t>CNC Press </a:t>
          </a:r>
          <a:r>
            <a:rPr lang="en-US" sz="1900" kern="1200"/>
            <a:t>Brake</a:t>
          </a:r>
        </a:p>
      </dsp:txBody>
      <dsp:txXfrm>
        <a:off x="3390469" y="1084623"/>
        <a:ext cx="1448660" cy="1225224"/>
      </dsp:txXfrm>
    </dsp:sp>
    <dsp:sp modelId="{EEF064E7-F932-4311-BCD2-14F2C918A45F}">
      <dsp:nvSpPr>
        <dsp:cNvPr id="0" name=""/>
        <dsp:cNvSpPr/>
      </dsp:nvSpPr>
      <dsp:spPr>
        <a:xfrm>
          <a:off x="4984473" y="1018341"/>
          <a:ext cx="1581224" cy="135778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Product Design &amp; CAD Tools </a:t>
          </a:r>
        </a:p>
      </dsp:txBody>
      <dsp:txXfrm>
        <a:off x="5050755" y="1084623"/>
        <a:ext cx="1448660" cy="1225224"/>
      </dsp:txXfrm>
    </dsp:sp>
    <dsp:sp modelId="{E0F10811-8157-444E-8F65-B11C9E65680E}">
      <dsp:nvSpPr>
        <dsp:cNvPr id="0" name=""/>
        <dsp:cNvSpPr/>
      </dsp:nvSpPr>
      <dsp:spPr>
        <a:xfrm>
          <a:off x="6644759" y="1018341"/>
          <a:ext cx="1581224" cy="135778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Best in Class Materials for construction of machines</a:t>
          </a:r>
        </a:p>
      </dsp:txBody>
      <dsp:txXfrm>
        <a:off x="6711041" y="1084623"/>
        <a:ext cx="1448660" cy="1225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1C07B-B9DE-4AEE-B584-7F4988CBCD43}">
      <dsp:nvSpPr>
        <dsp:cNvPr id="0" name=""/>
        <dsp:cNvSpPr/>
      </dsp:nvSpPr>
      <dsp:spPr>
        <a:xfrm>
          <a:off x="2417564" y="0"/>
          <a:ext cx="3394472" cy="3394472"/>
        </a:xfrm>
        <a:prstGeom prst="diamond">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9FEC138-95D9-4219-909A-9ADC5B6C8FF8}">
      <dsp:nvSpPr>
        <dsp:cNvPr id="0" name=""/>
        <dsp:cNvSpPr/>
      </dsp:nvSpPr>
      <dsp:spPr>
        <a:xfrm>
          <a:off x="2740038" y="322474"/>
          <a:ext cx="1323844" cy="132384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4</a:t>
          </a:r>
          <a:r>
            <a:rPr lang="en-US" sz="1400" kern="1200" dirty="0"/>
            <a:t> Manufacturing Units</a:t>
          </a:r>
        </a:p>
      </dsp:txBody>
      <dsp:txXfrm>
        <a:off x="2804663" y="387099"/>
        <a:ext cx="1194594" cy="1194594"/>
      </dsp:txXfrm>
    </dsp:sp>
    <dsp:sp modelId="{030DC756-3402-4B4A-B888-AAA5EE524FD8}">
      <dsp:nvSpPr>
        <dsp:cNvPr id="0" name=""/>
        <dsp:cNvSpPr/>
      </dsp:nvSpPr>
      <dsp:spPr>
        <a:xfrm>
          <a:off x="4165717" y="322474"/>
          <a:ext cx="1323844" cy="132384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t>60,000 sq.ft </a:t>
          </a:r>
          <a:r>
            <a:rPr lang="en-US" sz="1400" kern="1200"/>
            <a:t>of Built Up Area</a:t>
          </a:r>
        </a:p>
      </dsp:txBody>
      <dsp:txXfrm>
        <a:off x="4230342" y="387099"/>
        <a:ext cx="1194594" cy="1194594"/>
      </dsp:txXfrm>
    </dsp:sp>
    <dsp:sp modelId="{D4F45AEB-006B-459D-8ABC-FF03DEB47CE6}">
      <dsp:nvSpPr>
        <dsp:cNvPr id="0" name=""/>
        <dsp:cNvSpPr/>
      </dsp:nvSpPr>
      <dsp:spPr>
        <a:xfrm>
          <a:off x="2740038" y="1748153"/>
          <a:ext cx="1323844" cy="132384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On </a:t>
          </a:r>
          <a:r>
            <a:rPr lang="en-US" sz="1400" b="1" kern="1200"/>
            <a:t>3.5 Acres </a:t>
          </a:r>
          <a:r>
            <a:rPr lang="en-US" sz="1400" kern="1200"/>
            <a:t>of Prime Industrial Area</a:t>
          </a:r>
        </a:p>
      </dsp:txBody>
      <dsp:txXfrm>
        <a:off x="2804663" y="1812778"/>
        <a:ext cx="1194594" cy="1194594"/>
      </dsp:txXfrm>
    </dsp:sp>
    <dsp:sp modelId="{ED67F19B-A5B5-441F-95BF-4720857F6232}">
      <dsp:nvSpPr>
        <dsp:cNvPr id="0" name=""/>
        <dsp:cNvSpPr/>
      </dsp:nvSpPr>
      <dsp:spPr>
        <a:xfrm>
          <a:off x="4165717" y="1748153"/>
          <a:ext cx="1323844" cy="132384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Fully Equipped </a:t>
          </a:r>
          <a:r>
            <a:rPr lang="en-US" sz="1400" b="1" kern="1200"/>
            <a:t>Exclusive R&amp;D Centre </a:t>
          </a:r>
          <a:r>
            <a:rPr lang="en-US" sz="1400" kern="1200"/>
            <a:t>in Bhavnagar Gujarat.</a:t>
          </a:r>
        </a:p>
      </dsp:txBody>
      <dsp:txXfrm>
        <a:off x="4230342" y="1812778"/>
        <a:ext cx="1194594" cy="11945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13615-DBFA-46C3-9A32-8007A17B429A}">
      <dsp:nvSpPr>
        <dsp:cNvPr id="0" name=""/>
        <dsp:cNvSpPr/>
      </dsp:nvSpPr>
      <dsp:spPr>
        <a:xfrm>
          <a:off x="3616" y="116011"/>
          <a:ext cx="3162448" cy="3162448"/>
        </a:xfrm>
        <a:prstGeom prst="ellipse">
          <a:avLst/>
        </a:prstGeom>
        <a:solidFill>
          <a:schemeClr val="accent6">
            <a:alpha val="5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tx1"/>
        </a:fontRef>
      </dsp:style>
      <dsp:txBody>
        <a:bodyPr spcFirstLastPara="0" vert="horz" wrap="square" lIns="174040" tIns="29210" rIns="174040" bIns="29210" numCol="1" spcCol="1270" anchor="ctr" anchorCtr="1">
          <a:noAutofit/>
        </a:bodyPr>
        <a:lstStyle/>
        <a:p>
          <a:pPr lvl="0" algn="l" defTabSz="1022350">
            <a:lnSpc>
              <a:spcPct val="90000"/>
            </a:lnSpc>
            <a:spcBef>
              <a:spcPct val="0"/>
            </a:spcBef>
            <a:spcAft>
              <a:spcPct val="35000"/>
            </a:spcAft>
          </a:pPr>
          <a:r>
            <a:rPr lang="en-US" sz="2300" b="1" kern="1200" dirty="0">
              <a:solidFill>
                <a:schemeClr val="bg1"/>
              </a:solidFill>
            </a:rPr>
            <a:t>ISO 9001:2015 </a:t>
          </a:r>
          <a:r>
            <a:rPr lang="en-US" sz="2300" kern="1200" dirty="0">
              <a:solidFill>
                <a:schemeClr val="bg1"/>
              </a:solidFill>
            </a:rPr>
            <a:t>certified for the </a:t>
          </a:r>
        </a:p>
        <a:p>
          <a:pPr marL="171450" lvl="1" indent="-171450" algn="l" defTabSz="800100">
            <a:lnSpc>
              <a:spcPct val="90000"/>
            </a:lnSpc>
            <a:spcBef>
              <a:spcPct val="0"/>
            </a:spcBef>
            <a:spcAft>
              <a:spcPct val="15000"/>
            </a:spcAft>
            <a:buChar char="••"/>
          </a:pPr>
          <a:r>
            <a:rPr lang="en-US" sz="1800" b="1" kern="1200" dirty="0">
              <a:solidFill>
                <a:schemeClr val="bg1"/>
              </a:solidFill>
            </a:rPr>
            <a:t>Design, </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b="1" kern="1200">
              <a:solidFill>
                <a:schemeClr val="bg1"/>
              </a:solidFill>
            </a:rPr>
            <a:t>Manufacture </a:t>
          </a:r>
          <a:endParaRPr lang="en-US" sz="1800" kern="1200">
            <a:solidFill>
              <a:schemeClr val="bg1"/>
            </a:solidFill>
          </a:endParaRPr>
        </a:p>
        <a:p>
          <a:pPr marL="171450" lvl="1" indent="-171450" algn="l" defTabSz="800100">
            <a:lnSpc>
              <a:spcPct val="90000"/>
            </a:lnSpc>
            <a:spcBef>
              <a:spcPct val="0"/>
            </a:spcBef>
            <a:spcAft>
              <a:spcPct val="15000"/>
            </a:spcAft>
            <a:buChar char="••"/>
          </a:pPr>
          <a:r>
            <a:rPr lang="en-US" sz="1800" b="1" kern="1200" dirty="0">
              <a:solidFill>
                <a:schemeClr val="bg1"/>
              </a:solidFill>
            </a:rPr>
            <a:t>Supply of electronic color sorters.</a:t>
          </a:r>
          <a:endParaRPr lang="en-US" sz="1800" kern="1200" dirty="0">
            <a:solidFill>
              <a:schemeClr val="bg1"/>
            </a:solidFill>
          </a:endParaRPr>
        </a:p>
      </dsp:txBody>
      <dsp:txXfrm>
        <a:off x="466746" y="579141"/>
        <a:ext cx="2236188" cy="2236188"/>
      </dsp:txXfrm>
    </dsp:sp>
    <dsp:sp modelId="{C81A5DF9-49F7-4CB4-A204-8A956BC5E5BE}">
      <dsp:nvSpPr>
        <dsp:cNvPr id="0" name=""/>
        <dsp:cNvSpPr/>
      </dsp:nvSpPr>
      <dsp:spPr>
        <a:xfrm>
          <a:off x="2533575" y="116011"/>
          <a:ext cx="3162448" cy="3162448"/>
        </a:xfrm>
        <a:prstGeom prst="ellipse">
          <a:avLst/>
        </a:prstGeom>
        <a:solidFill>
          <a:schemeClr val="accent6">
            <a:alpha val="5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tx1"/>
        </a:fontRef>
      </dsp:style>
      <dsp:txBody>
        <a:bodyPr spcFirstLastPara="0" vert="horz" wrap="square" lIns="174040" tIns="29210" rIns="174040" bIns="29210" numCol="1" spcCol="1270" anchor="ctr" anchorCtr="0">
          <a:noAutofit/>
        </a:bodyPr>
        <a:lstStyle/>
        <a:p>
          <a:pPr lvl="0" algn="ctr" defTabSz="1022350">
            <a:lnSpc>
              <a:spcPct val="90000"/>
            </a:lnSpc>
            <a:spcBef>
              <a:spcPct val="0"/>
            </a:spcBef>
            <a:spcAft>
              <a:spcPct val="35000"/>
            </a:spcAft>
          </a:pPr>
          <a:r>
            <a:rPr lang="en-US" sz="2300" kern="1200" dirty="0">
              <a:solidFill>
                <a:schemeClr val="bg1"/>
              </a:solidFill>
            </a:rPr>
            <a:t>By the </a:t>
          </a:r>
          <a:r>
            <a:rPr lang="en-US" sz="2300" b="1" kern="1200" dirty="0">
              <a:solidFill>
                <a:schemeClr val="bg1"/>
              </a:solidFill>
            </a:rPr>
            <a:t>British Standards </a:t>
          </a:r>
          <a:r>
            <a:rPr lang="en-US" sz="2300" kern="1200" dirty="0">
              <a:solidFill>
                <a:schemeClr val="bg1"/>
              </a:solidFill>
            </a:rPr>
            <a:t>Institute since the year 2001 </a:t>
          </a:r>
        </a:p>
      </dsp:txBody>
      <dsp:txXfrm>
        <a:off x="2996705" y="579141"/>
        <a:ext cx="2236188" cy="2236188"/>
      </dsp:txXfrm>
    </dsp:sp>
    <dsp:sp modelId="{F27C4BD9-17E4-4D57-9490-7E3337F528AE}">
      <dsp:nvSpPr>
        <dsp:cNvPr id="0" name=""/>
        <dsp:cNvSpPr/>
      </dsp:nvSpPr>
      <dsp:spPr>
        <a:xfrm>
          <a:off x="5063534" y="116011"/>
          <a:ext cx="3162448" cy="3162448"/>
        </a:xfrm>
        <a:prstGeom prst="ellipse">
          <a:avLst/>
        </a:prstGeom>
        <a:solidFill>
          <a:schemeClr val="accent6">
            <a:alpha val="5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tx1"/>
        </a:fontRef>
      </dsp:style>
      <dsp:txBody>
        <a:bodyPr spcFirstLastPara="0" vert="horz" wrap="square" lIns="174040" tIns="29210" rIns="174040" bIns="29210" numCol="1" spcCol="1270" anchor="ctr" anchorCtr="0">
          <a:noAutofit/>
        </a:bodyPr>
        <a:lstStyle/>
        <a:p>
          <a:pPr lvl="0" algn="ctr" defTabSz="1022350">
            <a:lnSpc>
              <a:spcPct val="90000"/>
            </a:lnSpc>
            <a:spcBef>
              <a:spcPct val="0"/>
            </a:spcBef>
            <a:spcAft>
              <a:spcPct val="35000"/>
            </a:spcAft>
          </a:pPr>
          <a:r>
            <a:rPr lang="en-US" sz="2300" kern="1200" dirty="0">
              <a:solidFill>
                <a:schemeClr val="bg1"/>
              </a:solidFill>
            </a:rPr>
            <a:t>Conformity European </a:t>
          </a:r>
          <a:br>
            <a:rPr lang="en-US" sz="2300" kern="1200" dirty="0">
              <a:solidFill>
                <a:schemeClr val="bg1"/>
              </a:solidFill>
            </a:rPr>
          </a:br>
          <a:endParaRPr lang="en-US" sz="2300" kern="1200" dirty="0">
            <a:solidFill>
              <a:schemeClr val="bg1"/>
            </a:solidFill>
          </a:endParaRPr>
        </a:p>
        <a:p>
          <a:pPr lvl="0" algn="ctr" defTabSz="1022350">
            <a:lnSpc>
              <a:spcPct val="90000"/>
            </a:lnSpc>
            <a:spcBef>
              <a:spcPct val="0"/>
            </a:spcBef>
            <a:spcAft>
              <a:spcPct val="35000"/>
            </a:spcAft>
          </a:pPr>
          <a:r>
            <a:rPr lang="en-US" sz="2300" kern="1200" dirty="0">
              <a:solidFill>
                <a:schemeClr val="bg1"/>
              </a:solidFill>
            </a:rPr>
            <a:t>CE Certified</a:t>
          </a:r>
        </a:p>
      </dsp:txBody>
      <dsp:txXfrm>
        <a:off x="5526664" y="579141"/>
        <a:ext cx="2236188" cy="22361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DDAFC-4169-4B7E-8B2E-45F2119172CB}">
      <dsp:nvSpPr>
        <dsp:cNvPr id="0" name=""/>
        <dsp:cNvSpPr/>
      </dsp:nvSpPr>
      <dsp:spPr>
        <a:xfrm>
          <a:off x="0" y="1018341"/>
          <a:ext cx="8229600" cy="1357788"/>
        </a:xfrm>
        <a:prstGeom prst="notchedRightArrow">
          <a:avLst/>
        </a:prstGeom>
        <a:gradFill rotWithShape="0">
          <a:gsLst>
            <a:gs pos="0">
              <a:schemeClr val="accent6">
                <a:tint val="40000"/>
                <a:hueOff val="0"/>
                <a:satOff val="0"/>
                <a:lumOff val="0"/>
                <a:alphaOff val="0"/>
                <a:shade val="51000"/>
                <a:satMod val="130000"/>
              </a:schemeClr>
            </a:gs>
            <a:gs pos="80000">
              <a:schemeClr val="accent6">
                <a:tint val="40000"/>
                <a:hueOff val="0"/>
                <a:satOff val="0"/>
                <a:lumOff val="0"/>
                <a:alphaOff val="0"/>
                <a:shade val="93000"/>
                <a:satMod val="130000"/>
              </a:schemeClr>
            </a:gs>
            <a:gs pos="100000">
              <a:schemeClr val="accent6">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3391394-1B9A-405A-8CC1-FDE816805612}">
      <dsp:nvSpPr>
        <dsp:cNvPr id="0" name=""/>
        <dsp:cNvSpPr/>
      </dsp:nvSpPr>
      <dsp:spPr>
        <a:xfrm>
          <a:off x="3706" y="0"/>
          <a:ext cx="1782946"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solidFill>
                <a:schemeClr val="bg1"/>
              </a:solidFill>
            </a:rPr>
            <a:t>The Company gets recognition as a </a:t>
          </a:r>
          <a:r>
            <a:rPr lang="en-US" sz="1600" b="1" kern="1200" dirty="0">
              <a:solidFill>
                <a:schemeClr val="bg1"/>
              </a:solidFill>
            </a:rPr>
            <a:t>design house.</a:t>
          </a:r>
        </a:p>
        <a:p>
          <a:pPr lvl="0" algn="ctr" defTabSz="711200">
            <a:lnSpc>
              <a:spcPct val="90000"/>
            </a:lnSpc>
            <a:spcBef>
              <a:spcPct val="0"/>
            </a:spcBef>
            <a:spcAft>
              <a:spcPct val="35000"/>
            </a:spcAft>
          </a:pPr>
          <a:r>
            <a:rPr lang="en-US" sz="1600" b="1" kern="1200" dirty="0">
              <a:solidFill>
                <a:schemeClr val="bg1"/>
              </a:solidFill>
            </a:rPr>
            <a:t>1997</a:t>
          </a:r>
          <a:endParaRPr lang="en-US" sz="1600" kern="1200" dirty="0">
            <a:solidFill>
              <a:schemeClr val="bg1"/>
            </a:solidFill>
          </a:endParaRPr>
        </a:p>
      </dsp:txBody>
      <dsp:txXfrm>
        <a:off x="3706" y="0"/>
        <a:ext cx="1782946" cy="1357788"/>
      </dsp:txXfrm>
    </dsp:sp>
    <dsp:sp modelId="{4E75E508-138F-46D4-95D4-8C97958F4079}">
      <dsp:nvSpPr>
        <dsp:cNvPr id="0" name=""/>
        <dsp:cNvSpPr/>
      </dsp:nvSpPr>
      <dsp:spPr>
        <a:xfrm>
          <a:off x="725456" y="1527512"/>
          <a:ext cx="339447" cy="339447"/>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AA460AF-0942-4C71-9CDD-BC9A3CCB76E3}">
      <dsp:nvSpPr>
        <dsp:cNvPr id="0" name=""/>
        <dsp:cNvSpPr/>
      </dsp:nvSpPr>
      <dsp:spPr>
        <a:xfrm>
          <a:off x="1875800" y="2036683"/>
          <a:ext cx="1782946"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dirty="0">
              <a:solidFill>
                <a:schemeClr val="bg1"/>
              </a:solidFill>
            </a:rPr>
            <a:t>1998</a:t>
          </a:r>
        </a:p>
        <a:p>
          <a:pPr lvl="0" algn="ctr" defTabSz="711200">
            <a:lnSpc>
              <a:spcPct val="90000"/>
            </a:lnSpc>
            <a:spcBef>
              <a:spcPct val="0"/>
            </a:spcBef>
            <a:spcAft>
              <a:spcPct val="35000"/>
            </a:spcAft>
          </a:pPr>
          <a:r>
            <a:rPr lang="en-US" sz="1600" kern="1200" dirty="0">
              <a:solidFill>
                <a:schemeClr val="bg1"/>
              </a:solidFill>
            </a:rPr>
            <a:t>Setup </a:t>
          </a:r>
          <a:r>
            <a:rPr lang="en-US" sz="1600" b="1" kern="1200" dirty="0">
              <a:solidFill>
                <a:schemeClr val="bg1"/>
              </a:solidFill>
            </a:rPr>
            <a:t>R &amp; D Unit</a:t>
          </a:r>
        </a:p>
      </dsp:txBody>
      <dsp:txXfrm>
        <a:off x="1875800" y="2036683"/>
        <a:ext cx="1782946" cy="1357788"/>
      </dsp:txXfrm>
    </dsp:sp>
    <dsp:sp modelId="{2099D38D-2EEA-49B9-B8C5-EA867F0F693E}">
      <dsp:nvSpPr>
        <dsp:cNvPr id="0" name=""/>
        <dsp:cNvSpPr/>
      </dsp:nvSpPr>
      <dsp:spPr>
        <a:xfrm>
          <a:off x="2597549" y="1527512"/>
          <a:ext cx="339447" cy="339447"/>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B4B69C-D981-40F1-ADC7-FB197548AEA5}">
      <dsp:nvSpPr>
        <dsp:cNvPr id="0" name=""/>
        <dsp:cNvSpPr/>
      </dsp:nvSpPr>
      <dsp:spPr>
        <a:xfrm>
          <a:off x="3747893" y="0"/>
          <a:ext cx="1782946"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b="1" kern="1200" dirty="0">
              <a:solidFill>
                <a:schemeClr val="bg1"/>
              </a:solidFill>
            </a:rPr>
            <a:t>Recruits  </a:t>
          </a:r>
          <a:r>
            <a:rPr lang="en-US" sz="1600" b="1" kern="1200" dirty="0" err="1">
              <a:solidFill>
                <a:schemeClr val="bg1"/>
              </a:solidFill>
            </a:rPr>
            <a:t>B.Tech</a:t>
          </a:r>
          <a:r>
            <a:rPr lang="en-US" sz="1600" b="1" kern="1200" dirty="0">
              <a:solidFill>
                <a:schemeClr val="bg1"/>
              </a:solidFill>
            </a:rPr>
            <a:t> &amp; </a:t>
          </a:r>
          <a:r>
            <a:rPr lang="en-US" sz="1600" b="1" kern="1200" dirty="0" err="1">
              <a:solidFill>
                <a:schemeClr val="bg1"/>
              </a:solidFill>
            </a:rPr>
            <a:t>M.Tech</a:t>
          </a:r>
          <a:r>
            <a:rPr lang="en-US" sz="1600" b="1" kern="1200" dirty="0">
              <a:solidFill>
                <a:schemeClr val="bg1"/>
              </a:solidFill>
            </a:rPr>
            <a:t> Grads</a:t>
          </a:r>
        </a:p>
        <a:p>
          <a:pPr lvl="0" algn="ctr" defTabSz="711200">
            <a:lnSpc>
              <a:spcPct val="90000"/>
            </a:lnSpc>
            <a:spcBef>
              <a:spcPct val="0"/>
            </a:spcBef>
            <a:spcAft>
              <a:spcPct val="35000"/>
            </a:spcAft>
          </a:pPr>
          <a:r>
            <a:rPr lang="en-US" sz="1600" b="1" kern="1200" dirty="0">
              <a:solidFill>
                <a:schemeClr val="bg1"/>
              </a:solidFill>
            </a:rPr>
            <a:t>In 1999</a:t>
          </a:r>
        </a:p>
      </dsp:txBody>
      <dsp:txXfrm>
        <a:off x="3747893" y="0"/>
        <a:ext cx="1782946" cy="1357788"/>
      </dsp:txXfrm>
    </dsp:sp>
    <dsp:sp modelId="{7A5EDFB9-DB6D-4BC6-B58C-6675AA4D9C26}">
      <dsp:nvSpPr>
        <dsp:cNvPr id="0" name=""/>
        <dsp:cNvSpPr/>
      </dsp:nvSpPr>
      <dsp:spPr>
        <a:xfrm>
          <a:off x="4469643" y="1527512"/>
          <a:ext cx="339447" cy="339447"/>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0CD2C82-06C3-45F0-A1F2-168005A1F64C}">
      <dsp:nvSpPr>
        <dsp:cNvPr id="0" name=""/>
        <dsp:cNvSpPr/>
      </dsp:nvSpPr>
      <dsp:spPr>
        <a:xfrm>
          <a:off x="5619987" y="2036683"/>
          <a:ext cx="1782946"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dirty="0">
              <a:solidFill>
                <a:schemeClr val="bg1"/>
              </a:solidFill>
            </a:rPr>
            <a:t>In 2000</a:t>
          </a:r>
        </a:p>
        <a:p>
          <a:pPr lvl="0" algn="ctr" defTabSz="711200">
            <a:lnSpc>
              <a:spcPct val="90000"/>
            </a:lnSpc>
            <a:spcBef>
              <a:spcPct val="0"/>
            </a:spcBef>
            <a:spcAft>
              <a:spcPct val="35000"/>
            </a:spcAft>
          </a:pPr>
          <a:r>
            <a:rPr lang="en-US" sz="1600" b="1" kern="1200" dirty="0">
              <a:solidFill>
                <a:schemeClr val="bg1"/>
              </a:solidFill>
            </a:rPr>
            <a:t>Staff  Training Centre is setup</a:t>
          </a:r>
        </a:p>
      </dsp:txBody>
      <dsp:txXfrm>
        <a:off x="5619987" y="2036683"/>
        <a:ext cx="1782946" cy="1357788"/>
      </dsp:txXfrm>
    </dsp:sp>
    <dsp:sp modelId="{0ED57318-3558-4DC3-9C59-CEFCA1177D11}">
      <dsp:nvSpPr>
        <dsp:cNvPr id="0" name=""/>
        <dsp:cNvSpPr/>
      </dsp:nvSpPr>
      <dsp:spPr>
        <a:xfrm>
          <a:off x="6341736" y="1527512"/>
          <a:ext cx="339447" cy="339447"/>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FD8CD5-0D7C-4052-9885-1B9ED18F7431}" type="datetimeFigureOut">
              <a:rPr lang="en-IN" smtClean="0"/>
              <a:t>10-03-2020</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7D527C-5EF5-4ECD-BBE6-02251313D6AF}" type="slidenum">
              <a:rPr lang="en-IN" smtClean="0"/>
              <a:t>‹#›</a:t>
            </a:fld>
            <a:endParaRPr lang="en-IN"/>
          </a:p>
        </p:txBody>
      </p:sp>
    </p:spTree>
    <p:extLst>
      <p:ext uri="{BB962C8B-B14F-4D97-AF65-F5344CB8AC3E}">
        <p14:creationId xmlns:p14="http://schemas.microsoft.com/office/powerpoint/2010/main" val="354477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Spectrum Industries</a:t>
            </a:r>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1</a:t>
            </a:fld>
            <a:endParaRPr lang="en-IN"/>
          </a:p>
        </p:txBody>
      </p:sp>
    </p:spTree>
    <p:extLst>
      <p:ext uri="{BB962C8B-B14F-4D97-AF65-F5344CB8AC3E}">
        <p14:creationId xmlns:p14="http://schemas.microsoft.com/office/powerpoint/2010/main" val="77509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r>
              <a:rPr lang="en-US" sz="1200" dirty="0">
                <a:solidFill>
                  <a:srgbClr val="3333FF"/>
                </a:solidFill>
                <a:cs typeface="Times New Roman" pitchFamily="18" charset="0"/>
              </a:rPr>
              <a:t>Spectrum Industries is the pioneer in the manufacture of Electronic Color Sorters in India.  </a:t>
            </a:r>
            <a:endParaRPr lang="en-US" sz="1200" dirty="0">
              <a:solidFill>
                <a:srgbClr val="3333FF"/>
              </a:solidFill>
            </a:endParaRPr>
          </a:p>
          <a:p>
            <a:pPr algn="just" eaLnBrk="0" hangingPunct="0"/>
            <a:r>
              <a:rPr lang="en-US" sz="1200" dirty="0">
                <a:solidFill>
                  <a:srgbClr val="3333FF"/>
                </a:solidFill>
                <a:cs typeface="Times New Roman" pitchFamily="18" charset="0"/>
              </a:rPr>
              <a:t>In the year 2000, Spectrum Industries released the state of the art Camera based system for sorting Products like Coffee, Tea etc. and was the first company to incorporate CCD(Charge Coupled Device) Cameras in </a:t>
            </a:r>
            <a:r>
              <a:rPr lang="en-US" sz="1200" dirty="0" err="1">
                <a:solidFill>
                  <a:srgbClr val="3333FF"/>
                </a:solidFill>
                <a:cs typeface="Times New Roman" pitchFamily="18" charset="0"/>
              </a:rPr>
              <a:t>Colour</a:t>
            </a:r>
            <a:r>
              <a:rPr lang="en-US" sz="1200" dirty="0">
                <a:solidFill>
                  <a:srgbClr val="3333FF"/>
                </a:solidFill>
                <a:cs typeface="Times New Roman" pitchFamily="18" charset="0"/>
              </a:rPr>
              <a:t> Sorting Machines, by sourcing them from the US and developing a Bulk Sorter for food grains using this technology.</a:t>
            </a:r>
            <a:endParaRPr lang="en-US" sz="1200" dirty="0">
              <a:solidFill>
                <a:srgbClr val="3333FF"/>
              </a:solidFill>
            </a:endParaRPr>
          </a:p>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29</a:t>
            </a:fld>
            <a:endParaRPr lang="en-IN"/>
          </a:p>
        </p:txBody>
      </p:sp>
    </p:spTree>
    <p:extLst>
      <p:ext uri="{BB962C8B-B14F-4D97-AF65-F5344CB8AC3E}">
        <p14:creationId xmlns:p14="http://schemas.microsoft.com/office/powerpoint/2010/main" val="168833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30</a:t>
            </a:fld>
            <a:endParaRPr lang="en-IN"/>
          </a:p>
        </p:txBody>
      </p:sp>
    </p:spTree>
    <p:extLst>
      <p:ext uri="{BB962C8B-B14F-4D97-AF65-F5344CB8AC3E}">
        <p14:creationId xmlns:p14="http://schemas.microsoft.com/office/powerpoint/2010/main" val="168833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31</a:t>
            </a:fld>
            <a:endParaRPr lang="en-IN"/>
          </a:p>
        </p:txBody>
      </p:sp>
    </p:spTree>
    <p:extLst>
      <p:ext uri="{BB962C8B-B14F-4D97-AF65-F5344CB8AC3E}">
        <p14:creationId xmlns:p14="http://schemas.microsoft.com/office/powerpoint/2010/main" val="168833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32</a:t>
            </a:fld>
            <a:endParaRPr lang="en-IN"/>
          </a:p>
        </p:txBody>
      </p:sp>
    </p:spTree>
    <p:extLst>
      <p:ext uri="{BB962C8B-B14F-4D97-AF65-F5344CB8AC3E}">
        <p14:creationId xmlns:p14="http://schemas.microsoft.com/office/powerpoint/2010/main" val="168833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33</a:t>
            </a:fld>
            <a:endParaRPr lang="en-IN"/>
          </a:p>
        </p:txBody>
      </p:sp>
    </p:spTree>
    <p:extLst>
      <p:ext uri="{BB962C8B-B14F-4D97-AF65-F5344CB8AC3E}">
        <p14:creationId xmlns:p14="http://schemas.microsoft.com/office/powerpoint/2010/main" val="3930091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37</a:t>
            </a:fld>
            <a:endParaRPr lang="en-IN"/>
          </a:p>
        </p:txBody>
      </p:sp>
    </p:spTree>
    <p:extLst>
      <p:ext uri="{BB962C8B-B14F-4D97-AF65-F5344CB8AC3E}">
        <p14:creationId xmlns:p14="http://schemas.microsoft.com/office/powerpoint/2010/main" val="113306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333FF"/>
                </a:solidFill>
                <a:cs typeface="Calibri" pitchFamily="34" charset="0"/>
              </a:rPr>
              <a:t>SPECTRUM INDUSTRIES is a company that was </a:t>
            </a:r>
            <a:r>
              <a:rPr lang="en-US" sz="1200" b="1" dirty="0">
                <a:solidFill>
                  <a:srgbClr val="AA0E6B"/>
                </a:solidFill>
                <a:cs typeface="Calibri" pitchFamily="34" charset="0"/>
              </a:rPr>
              <a:t>incorporated in 1993 and commercial production commenced in 1994 </a:t>
            </a:r>
            <a:r>
              <a:rPr lang="en-US" sz="1200" b="1" dirty="0">
                <a:solidFill>
                  <a:srgbClr val="3333FF"/>
                </a:solidFill>
                <a:cs typeface="Calibri" pitchFamily="34" charset="0"/>
              </a:rPr>
              <a:t>with the manufacture of the first Electronic color sorters made in India.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3333FF"/>
              </a:solidFill>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333FF"/>
                </a:solidFill>
                <a:cs typeface="Calibri" pitchFamily="34" charset="0"/>
              </a:rPr>
              <a:t>It is headquartered in Mangalore, which is Karnataka’s second largest city and a major port city on India’s west coast and is situated at Industrial Estate, </a:t>
            </a:r>
            <a:r>
              <a:rPr lang="en-US" sz="1200" b="1" dirty="0" err="1">
                <a:solidFill>
                  <a:srgbClr val="3333FF"/>
                </a:solidFill>
                <a:cs typeface="Calibri" pitchFamily="34" charset="0"/>
              </a:rPr>
              <a:t>Yeyyadi</a:t>
            </a:r>
            <a:r>
              <a:rPr lang="en-US" sz="1200" b="1" dirty="0">
                <a:solidFill>
                  <a:srgbClr val="3333FF"/>
                </a:solidFill>
                <a:cs typeface="Calibri" pitchFamily="34" charset="0"/>
              </a:rPr>
              <a:t>, </a:t>
            </a:r>
            <a:r>
              <a:rPr lang="en-US" sz="1200" b="1" dirty="0" err="1">
                <a:solidFill>
                  <a:srgbClr val="3333FF"/>
                </a:solidFill>
                <a:cs typeface="Calibri" pitchFamily="34" charset="0"/>
              </a:rPr>
              <a:t>mangalore</a:t>
            </a:r>
            <a:r>
              <a:rPr lang="en-US" sz="1200" b="1" dirty="0">
                <a:solidFill>
                  <a:srgbClr val="3333FF"/>
                </a:solidFill>
                <a:cs typeface="Calibri" pitchFamily="34" charset="0"/>
              </a:rPr>
              <a:t>. The Electronic Color Sorters are assembled in this Unit, where the main office is also located. </a:t>
            </a:r>
          </a:p>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3</a:t>
            </a:fld>
            <a:endParaRPr lang="en-IN"/>
          </a:p>
        </p:txBody>
      </p:sp>
    </p:spTree>
    <p:extLst>
      <p:ext uri="{BB962C8B-B14F-4D97-AF65-F5344CB8AC3E}">
        <p14:creationId xmlns:p14="http://schemas.microsoft.com/office/powerpoint/2010/main" val="263783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r>
              <a:rPr lang="en-US" sz="1200" b="1" dirty="0">
                <a:solidFill>
                  <a:srgbClr val="3333FF"/>
                </a:solidFill>
                <a:cs typeface="Calibri" pitchFamily="34" charset="0"/>
              </a:rPr>
              <a:t>Starting with analog photo detector based Color Sorters, Spectrum Industries subsequently Developed advanced microprocessor based </a:t>
            </a:r>
            <a:r>
              <a:rPr lang="en-US" sz="1200" b="1" dirty="0">
                <a:solidFill>
                  <a:srgbClr val="AA0E6B"/>
                </a:solidFill>
                <a:cs typeface="Calibri" pitchFamily="34" charset="0"/>
              </a:rPr>
              <a:t>Color Sorters in 1997</a:t>
            </a:r>
            <a:r>
              <a:rPr lang="en-US" sz="1200" b="1" dirty="0">
                <a:solidFill>
                  <a:srgbClr val="3333FF"/>
                </a:solidFill>
                <a:cs typeface="Calibri" pitchFamily="34" charset="0"/>
              </a:rPr>
              <a:t>.</a:t>
            </a:r>
          </a:p>
          <a:p>
            <a:pPr algn="just" eaLnBrk="0" hangingPunct="0"/>
            <a:endParaRPr lang="en-US" sz="1200" b="1" dirty="0">
              <a:solidFill>
                <a:srgbClr val="3333FF"/>
              </a:solidFill>
              <a:cs typeface="Calibri" pitchFamily="34" charset="0"/>
            </a:endParaRPr>
          </a:p>
          <a:p>
            <a:pPr algn="just" eaLnBrk="0" hangingPunct="0"/>
            <a:r>
              <a:rPr lang="en-US" sz="1200" b="1" dirty="0">
                <a:solidFill>
                  <a:srgbClr val="3333FF"/>
                </a:solidFill>
                <a:cs typeface="Calibri" pitchFamily="34" charset="0"/>
              </a:rPr>
              <a:t>In the </a:t>
            </a:r>
            <a:r>
              <a:rPr lang="en-US" sz="1200" b="1" dirty="0">
                <a:solidFill>
                  <a:srgbClr val="AA0E6B"/>
                </a:solidFill>
                <a:cs typeface="Calibri" pitchFamily="34" charset="0"/>
              </a:rPr>
              <a:t>year 1997</a:t>
            </a:r>
            <a:r>
              <a:rPr lang="en-US" sz="1200" b="1" dirty="0">
                <a:solidFill>
                  <a:srgbClr val="3333FF"/>
                </a:solidFill>
                <a:cs typeface="Calibri" pitchFamily="34" charset="0"/>
              </a:rPr>
              <a:t>, with the establishment of a </a:t>
            </a:r>
            <a:r>
              <a:rPr lang="en-US" sz="1200" b="1" dirty="0">
                <a:solidFill>
                  <a:srgbClr val="AA0E6B"/>
                </a:solidFill>
                <a:cs typeface="Calibri" pitchFamily="34" charset="0"/>
              </a:rPr>
              <a:t>second unit</a:t>
            </a:r>
            <a:r>
              <a:rPr lang="en-US" sz="1200" b="1" dirty="0">
                <a:solidFill>
                  <a:srgbClr val="3333FF"/>
                </a:solidFill>
                <a:cs typeface="Calibri" pitchFamily="34" charset="0"/>
              </a:rPr>
              <a:t>, Spectrum Industries diversified into the manufacture of the entire range of grain milling machines such as </a:t>
            </a:r>
            <a:r>
              <a:rPr lang="en-US" sz="1200" b="1" dirty="0">
                <a:solidFill>
                  <a:srgbClr val="AA0E6B"/>
                </a:solidFill>
                <a:cs typeface="Calibri" pitchFamily="34" charset="0"/>
              </a:rPr>
              <a:t>Pre Cleaners, De-stoners, Hullers, Gravity Separators, Graders etc. </a:t>
            </a:r>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4</a:t>
            </a:fld>
            <a:endParaRPr lang="en-IN"/>
          </a:p>
        </p:txBody>
      </p:sp>
    </p:spTree>
    <p:extLst>
      <p:ext uri="{BB962C8B-B14F-4D97-AF65-F5344CB8AC3E}">
        <p14:creationId xmlns:p14="http://schemas.microsoft.com/office/powerpoint/2010/main" val="400262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8</a:t>
            </a:fld>
            <a:endParaRPr lang="en-IN"/>
          </a:p>
        </p:txBody>
      </p:sp>
    </p:spTree>
    <p:extLst>
      <p:ext uri="{BB962C8B-B14F-4D97-AF65-F5344CB8AC3E}">
        <p14:creationId xmlns:p14="http://schemas.microsoft.com/office/powerpoint/2010/main" val="119167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9</a:t>
            </a:fld>
            <a:endParaRPr lang="en-IN"/>
          </a:p>
        </p:txBody>
      </p:sp>
    </p:spTree>
    <p:extLst>
      <p:ext uri="{BB962C8B-B14F-4D97-AF65-F5344CB8AC3E}">
        <p14:creationId xmlns:p14="http://schemas.microsoft.com/office/powerpoint/2010/main" val="1191677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10</a:t>
            </a:fld>
            <a:endParaRPr lang="en-IN"/>
          </a:p>
        </p:txBody>
      </p:sp>
    </p:spTree>
    <p:extLst>
      <p:ext uri="{BB962C8B-B14F-4D97-AF65-F5344CB8AC3E}">
        <p14:creationId xmlns:p14="http://schemas.microsoft.com/office/powerpoint/2010/main" val="1191677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r>
              <a:rPr lang="en-US" sz="1200" b="1" dirty="0">
                <a:solidFill>
                  <a:srgbClr val="3333FF"/>
                </a:solidFill>
                <a:cs typeface="Times New Roman" pitchFamily="18" charset="0"/>
              </a:rPr>
              <a:t>Spectrum Industries has four manufacturing units in </a:t>
            </a:r>
            <a:r>
              <a:rPr lang="en-US" sz="1200" b="1" dirty="0" err="1">
                <a:solidFill>
                  <a:srgbClr val="3333FF"/>
                </a:solidFill>
                <a:cs typeface="Times New Roman" pitchFamily="18" charset="0"/>
              </a:rPr>
              <a:t>Baikampady</a:t>
            </a:r>
            <a:r>
              <a:rPr lang="en-US" sz="1200" b="1" dirty="0">
                <a:solidFill>
                  <a:srgbClr val="3333FF"/>
                </a:solidFill>
                <a:cs typeface="Times New Roman" pitchFamily="18" charset="0"/>
              </a:rPr>
              <a:t> and </a:t>
            </a:r>
            <a:r>
              <a:rPr lang="en-US" sz="1200" b="1" dirty="0" err="1">
                <a:solidFill>
                  <a:srgbClr val="3333FF"/>
                </a:solidFill>
                <a:cs typeface="Times New Roman" pitchFamily="18" charset="0"/>
              </a:rPr>
              <a:t>Yeyyadi</a:t>
            </a:r>
            <a:r>
              <a:rPr lang="en-US" sz="1200" b="1" dirty="0">
                <a:solidFill>
                  <a:srgbClr val="3333FF"/>
                </a:solidFill>
                <a:cs typeface="Times New Roman" pitchFamily="18" charset="0"/>
              </a:rPr>
              <a:t> s</a:t>
            </a:r>
            <a:r>
              <a:rPr lang="en-IN" sz="1200" b="1" dirty="0" err="1">
                <a:solidFill>
                  <a:srgbClr val="3333FF"/>
                </a:solidFill>
                <a:cs typeface="Times New Roman" pitchFamily="18" charset="0"/>
              </a:rPr>
              <a:t>pread</a:t>
            </a:r>
            <a:r>
              <a:rPr lang="en-IN" sz="1200" b="1" dirty="0">
                <a:solidFill>
                  <a:srgbClr val="3333FF"/>
                </a:solidFill>
                <a:cs typeface="Times New Roman" pitchFamily="18" charset="0"/>
              </a:rPr>
              <a:t> over </a:t>
            </a:r>
            <a:r>
              <a:rPr lang="en-IN" sz="1200" b="1" dirty="0">
                <a:solidFill>
                  <a:srgbClr val="AA0E6B"/>
                </a:solidFill>
                <a:cs typeface="Times New Roman" pitchFamily="18" charset="0"/>
              </a:rPr>
              <a:t>3.5 Acres of prime Industrial land with over 60,000/- sq. ft. of Built up area </a:t>
            </a:r>
            <a:r>
              <a:rPr lang="en-IN" sz="1200" b="1" dirty="0">
                <a:solidFill>
                  <a:srgbClr val="3333FF"/>
                </a:solidFill>
                <a:cs typeface="Times New Roman" pitchFamily="18" charset="0"/>
              </a:rPr>
              <a:t>with Modern amenities.</a:t>
            </a:r>
            <a:endParaRPr lang="en-US" sz="1200" b="1" dirty="0">
              <a:solidFill>
                <a:srgbClr val="3333FF"/>
              </a:solidFill>
              <a:cs typeface="Times New Roman" pitchFamily="18" charset="0"/>
            </a:endParaRPr>
          </a:p>
          <a:p>
            <a:pPr algn="just" eaLnBrk="0" hangingPunct="0"/>
            <a:endParaRPr lang="en-US" sz="1200" b="1" dirty="0">
              <a:solidFill>
                <a:srgbClr val="3333FF"/>
              </a:solidFill>
            </a:endParaRPr>
          </a:p>
          <a:p>
            <a:pPr algn="just" eaLnBrk="0" hangingPunct="0"/>
            <a:r>
              <a:rPr lang="en-US" sz="1200" b="1" dirty="0">
                <a:solidFill>
                  <a:srgbClr val="3333FF"/>
                </a:solidFill>
                <a:cs typeface="Times New Roman" pitchFamily="18" charset="0"/>
              </a:rPr>
              <a:t>We have an exclusive research and development department </a:t>
            </a:r>
            <a:r>
              <a:rPr lang="en-US" sz="1200" b="1" dirty="0" err="1">
                <a:solidFill>
                  <a:srgbClr val="3333FF"/>
                </a:solidFill>
                <a:cs typeface="Times New Roman" pitchFamily="18" charset="0"/>
              </a:rPr>
              <a:t>centre</a:t>
            </a:r>
            <a:r>
              <a:rPr lang="en-US" sz="1200" b="1" dirty="0">
                <a:solidFill>
                  <a:srgbClr val="3333FF"/>
                </a:solidFill>
                <a:cs typeface="Times New Roman" pitchFamily="18" charset="0"/>
              </a:rPr>
              <a:t> located in Bhavnagar in Gujarat</a:t>
            </a:r>
            <a:endParaRPr lang="en-US" sz="1200" b="1" dirty="0">
              <a:solidFill>
                <a:srgbClr val="3333FF"/>
              </a:solidFill>
            </a:endParaRPr>
          </a:p>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20</a:t>
            </a:fld>
            <a:endParaRPr lang="en-IN"/>
          </a:p>
        </p:txBody>
      </p:sp>
    </p:spTree>
    <p:extLst>
      <p:ext uri="{BB962C8B-B14F-4D97-AF65-F5344CB8AC3E}">
        <p14:creationId xmlns:p14="http://schemas.microsoft.com/office/powerpoint/2010/main" val="199315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21</a:t>
            </a:fld>
            <a:endParaRPr lang="en-IN"/>
          </a:p>
        </p:txBody>
      </p:sp>
    </p:spTree>
    <p:extLst>
      <p:ext uri="{BB962C8B-B14F-4D97-AF65-F5344CB8AC3E}">
        <p14:creationId xmlns:p14="http://schemas.microsoft.com/office/powerpoint/2010/main" val="279550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defRPr/>
            </a:pPr>
            <a:r>
              <a:rPr lang="en-US" sz="1200" dirty="0">
                <a:solidFill>
                  <a:srgbClr val="3333FF"/>
                </a:solidFill>
                <a:cs typeface="Calibri" pitchFamily="34" charset="0"/>
              </a:rPr>
              <a:t>The constraint of access to Technology for its growth was solved by having an In-house </a:t>
            </a:r>
            <a:r>
              <a:rPr lang="en-US" sz="1200" dirty="0">
                <a:solidFill>
                  <a:srgbClr val="AA0E6B"/>
                </a:solidFill>
                <a:cs typeface="Calibri" pitchFamily="34" charset="0"/>
              </a:rPr>
              <a:t>R &amp; D set up </a:t>
            </a:r>
            <a:r>
              <a:rPr lang="en-US" sz="1200" dirty="0">
                <a:solidFill>
                  <a:srgbClr val="3333FF"/>
                </a:solidFill>
                <a:cs typeface="Calibri" pitchFamily="34" charset="0"/>
              </a:rPr>
              <a:t>having the best brains working rigorously to develop new products and to further improve its existing products. </a:t>
            </a:r>
          </a:p>
          <a:p>
            <a:pPr algn="just" eaLnBrk="0" hangingPunct="0">
              <a:defRPr/>
            </a:pPr>
            <a:endParaRPr lang="en-US" sz="1200" dirty="0">
              <a:solidFill>
                <a:srgbClr val="3333FF"/>
              </a:solidFill>
            </a:endParaRPr>
          </a:p>
          <a:p>
            <a:pPr algn="just" eaLnBrk="0" hangingPunct="0">
              <a:defRPr/>
            </a:pPr>
            <a:r>
              <a:rPr lang="en-US" sz="1200" dirty="0">
                <a:solidFill>
                  <a:srgbClr val="3333FF"/>
                </a:solidFill>
                <a:cs typeface="Calibri" pitchFamily="34" charset="0"/>
              </a:rPr>
              <a:t>The issue of non-availability of Skilled Manpower in </a:t>
            </a:r>
            <a:r>
              <a:rPr lang="en-US" sz="1200" dirty="0" err="1">
                <a:solidFill>
                  <a:srgbClr val="3333FF"/>
                </a:solidFill>
                <a:cs typeface="Calibri" pitchFamily="34" charset="0"/>
              </a:rPr>
              <a:t>Teir</a:t>
            </a:r>
            <a:r>
              <a:rPr lang="en-US" sz="1200" dirty="0">
                <a:solidFill>
                  <a:srgbClr val="3333FF"/>
                </a:solidFill>
                <a:cs typeface="Calibri" pitchFamily="34" charset="0"/>
              </a:rPr>
              <a:t> -2 cities, where Spectrum Industries is based, was addressed by providing orientation and on the job training to new employees and also identifying the training needs and providing training to existing employees through External and Internal Faculty.</a:t>
            </a:r>
          </a:p>
          <a:p>
            <a:pPr algn="just" eaLnBrk="0" hangingPunct="0">
              <a:defRPr/>
            </a:pPr>
            <a:endParaRPr lang="en-US" sz="1200" dirty="0">
              <a:solidFill>
                <a:srgbClr val="3333FF"/>
              </a:solidFill>
            </a:endParaRPr>
          </a:p>
          <a:p>
            <a:pPr algn="just" eaLnBrk="0" hangingPunct="0">
              <a:defRPr/>
            </a:pPr>
            <a:r>
              <a:rPr lang="en-US" sz="1200" dirty="0">
                <a:solidFill>
                  <a:srgbClr val="3333FF"/>
                </a:solidFill>
                <a:cs typeface="Calibri" pitchFamily="34" charset="0"/>
              </a:rPr>
              <a:t>The company also tries to recruit qualified and experienced personnel whenever possible and as needed. And this twin approach has helped to company overcome this major challenge.</a:t>
            </a:r>
            <a:endParaRPr lang="en-US" sz="1200" dirty="0">
              <a:solidFill>
                <a:srgbClr val="3333FF"/>
              </a:solidFill>
            </a:endParaRPr>
          </a:p>
          <a:p>
            <a:endParaRPr lang="en-IN" dirty="0"/>
          </a:p>
        </p:txBody>
      </p:sp>
      <p:sp>
        <p:nvSpPr>
          <p:cNvPr id="4" name="Slide Number Placeholder 3"/>
          <p:cNvSpPr>
            <a:spLocks noGrp="1"/>
          </p:cNvSpPr>
          <p:nvPr>
            <p:ph type="sldNum" sz="quarter" idx="10"/>
          </p:nvPr>
        </p:nvSpPr>
        <p:spPr/>
        <p:txBody>
          <a:bodyPr/>
          <a:lstStyle/>
          <a:p>
            <a:fld id="{487D527C-5EF5-4ECD-BBE6-02251313D6AF}" type="slidenum">
              <a:rPr lang="en-IN" smtClean="0"/>
              <a:t>23</a:t>
            </a:fld>
            <a:endParaRPr lang="en-IN"/>
          </a:p>
        </p:txBody>
      </p:sp>
    </p:spTree>
    <p:extLst>
      <p:ext uri="{BB962C8B-B14F-4D97-AF65-F5344CB8AC3E}">
        <p14:creationId xmlns:p14="http://schemas.microsoft.com/office/powerpoint/2010/main" val="2241881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cap="all" baseline="0">
                <a:solidFill>
                  <a:schemeClr val="bg1"/>
                </a:solidFill>
              </a:defRPr>
            </a:lvl1pPr>
          </a:lstStyle>
          <a:p>
            <a:r>
              <a:rPr lang="en-US" dirty="0"/>
              <a:t>Click to edit Master title style</a:t>
            </a:r>
            <a:endParaRPr lang="en-IN"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b="1" cap="all" baseline="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N" dirty="0"/>
          </a:p>
        </p:txBody>
      </p:sp>
      <p:sp>
        <p:nvSpPr>
          <p:cNvPr id="4" name="Date Placeholder 3"/>
          <p:cNvSpPr>
            <a:spLocks noGrp="1"/>
          </p:cNvSpPr>
          <p:nvPr>
            <p:ph type="dt" sz="half" idx="10"/>
          </p:nvPr>
        </p:nvSpPr>
        <p:spPr/>
        <p:txBody>
          <a:bodyPr/>
          <a:lstStyle/>
          <a:p>
            <a:fld id="{B4942F94-265B-40B6-BEF5-B0BB7E7A6635}" type="datetimeFigureOut">
              <a:rPr lang="en-IN" smtClean="0"/>
              <a:t>10-03-2020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221916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4942F94-265B-40B6-BEF5-B0BB7E7A6635}" type="datetimeFigureOut">
              <a:rPr lang="en-IN" smtClean="0"/>
              <a:t>10-03-2020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1530182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4942F94-265B-40B6-BEF5-B0BB7E7A6635}" type="datetimeFigureOut">
              <a:rPr lang="en-IN" smtClean="0"/>
              <a:t>10-03-2020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38259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4800600" y="0"/>
            <a:ext cx="43434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Picture Placeholder 4">
            <a:extLst>
              <a:ext uri="{FF2B5EF4-FFF2-40B4-BE49-F238E27FC236}">
                <a16:creationId xmlns:a16="http://schemas.microsoft.com/office/drawing/2014/main" xmlns="" id="{2077621F-23D8-45E4-935E-B4A839BBF672}"/>
              </a:ext>
            </a:extLst>
          </p:cNvPr>
          <p:cNvSpPr>
            <a:spLocks noGrp="1"/>
          </p:cNvSpPr>
          <p:nvPr>
            <p:ph type="pic" sz="quarter" idx="11"/>
          </p:nvPr>
        </p:nvSpPr>
        <p:spPr>
          <a:xfrm>
            <a:off x="4938712" y="95250"/>
            <a:ext cx="4067175" cy="4953000"/>
          </a:xfrm>
        </p:spPr>
      </p:sp>
      <p:sp>
        <p:nvSpPr>
          <p:cNvPr id="9" name="Content Placeholder 2"/>
          <p:cNvSpPr>
            <a:spLocks noGrp="1"/>
          </p:cNvSpPr>
          <p:nvPr>
            <p:ph idx="1"/>
          </p:nvPr>
        </p:nvSpPr>
        <p:spPr>
          <a:xfrm>
            <a:off x="266700" y="993636"/>
            <a:ext cx="4114800" cy="403860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Title 1"/>
          <p:cNvSpPr>
            <a:spLocks noGrp="1"/>
          </p:cNvSpPr>
          <p:nvPr>
            <p:ph type="title"/>
          </p:nvPr>
        </p:nvSpPr>
        <p:spPr>
          <a:xfrm>
            <a:off x="228600" y="133350"/>
            <a:ext cx="4495800" cy="762000"/>
          </a:xfrm>
        </p:spPr>
        <p:txBody>
          <a:bodyPr>
            <a:noAutofit/>
          </a:bodyPr>
          <a:lstStyle>
            <a:lvl1pPr>
              <a:defRPr sz="2800">
                <a:solidFill>
                  <a:schemeClr val="bg1"/>
                </a:solidFill>
              </a:defRPr>
            </a:lvl1pPr>
          </a:lstStyle>
          <a:p>
            <a:r>
              <a:rPr lang="en-US" dirty="0"/>
              <a:t>Click to edit Master title style</a:t>
            </a:r>
            <a:endParaRPr lang="en-IN"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2429" y="131316"/>
            <a:ext cx="967500" cy="819150"/>
          </a:xfrm>
          <a:prstGeom prst="rect">
            <a:avLst/>
          </a:prstGeom>
        </p:spPr>
      </p:pic>
    </p:spTree>
    <p:extLst>
      <p:ext uri="{BB962C8B-B14F-4D97-AF65-F5344CB8AC3E}">
        <p14:creationId xmlns:p14="http://schemas.microsoft.com/office/powerpoint/2010/main" val="2691854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IN" dirty="0"/>
          </a:p>
        </p:txBody>
      </p:sp>
      <p:sp>
        <p:nvSpPr>
          <p:cNvPr id="6" name="Rectangle 5"/>
          <p:cNvSpPr/>
          <p:nvPr userDrawn="1"/>
        </p:nvSpPr>
        <p:spPr>
          <a:xfrm>
            <a:off x="0" y="2495550"/>
            <a:ext cx="9144000" cy="2647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Subtitle 2"/>
          <p:cNvSpPr>
            <a:spLocks noGrp="1"/>
          </p:cNvSpPr>
          <p:nvPr>
            <p:ph type="subTitle" idx="1"/>
          </p:nvPr>
        </p:nvSpPr>
        <p:spPr>
          <a:xfrm>
            <a:off x="1371600" y="2914650"/>
            <a:ext cx="6400800" cy="1314450"/>
          </a:xfrm>
        </p:spPr>
        <p:txBody>
          <a:bodyPr/>
          <a:lstStyle>
            <a:lvl1pPr marL="0" indent="0" algn="ctr">
              <a:buNone/>
              <a:defRPr b="1" cap="all" baseline="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N" dirty="0"/>
          </a:p>
        </p:txBody>
      </p:sp>
    </p:spTree>
    <p:extLst>
      <p:ext uri="{BB962C8B-B14F-4D97-AF65-F5344CB8AC3E}">
        <p14:creationId xmlns:p14="http://schemas.microsoft.com/office/powerpoint/2010/main" val="152796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ontent Placeholder 2"/>
          <p:cNvSpPr>
            <a:spLocks noGrp="1"/>
          </p:cNvSpPr>
          <p:nvPr>
            <p:ph idx="1"/>
          </p:nvPr>
        </p:nvSpPr>
        <p:spPr>
          <a:xfrm>
            <a:off x="266700" y="993636"/>
            <a:ext cx="4114800" cy="403860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Picture Placeholder 4">
            <a:extLst>
              <a:ext uri="{FF2B5EF4-FFF2-40B4-BE49-F238E27FC236}">
                <a16:creationId xmlns:a16="http://schemas.microsoft.com/office/drawing/2014/main" xmlns="" id="{2077621F-23D8-45E4-935E-B4A839BBF672}"/>
              </a:ext>
            </a:extLst>
          </p:cNvPr>
          <p:cNvSpPr>
            <a:spLocks noGrp="1"/>
          </p:cNvSpPr>
          <p:nvPr>
            <p:ph type="pic" sz="quarter" idx="11"/>
          </p:nvPr>
        </p:nvSpPr>
        <p:spPr>
          <a:xfrm>
            <a:off x="4848225" y="57150"/>
            <a:ext cx="4067175" cy="4953000"/>
          </a:xfrm>
        </p:spPr>
      </p:sp>
      <p:sp>
        <p:nvSpPr>
          <p:cNvPr id="9" name="Title 1"/>
          <p:cNvSpPr>
            <a:spLocks noGrp="1"/>
          </p:cNvSpPr>
          <p:nvPr>
            <p:ph type="title"/>
          </p:nvPr>
        </p:nvSpPr>
        <p:spPr>
          <a:xfrm>
            <a:off x="228600" y="133350"/>
            <a:ext cx="4495800" cy="762000"/>
          </a:xfrm>
        </p:spPr>
        <p:txBody>
          <a:bodyPr>
            <a:noAutofit/>
          </a:bodyPr>
          <a:lstStyle>
            <a:lvl1pPr>
              <a:defRPr sz="2800">
                <a:solidFill>
                  <a:schemeClr val="bg1"/>
                </a:solidFill>
              </a:defRPr>
            </a:lvl1pPr>
          </a:lstStyle>
          <a:p>
            <a:r>
              <a:rPr lang="en-US" dirty="0"/>
              <a:t>Click to edit Master title style</a:t>
            </a:r>
            <a:endParaRPr lang="en-IN" dirty="0"/>
          </a:p>
        </p:txBody>
      </p:sp>
    </p:spTree>
    <p:extLst>
      <p:ext uri="{BB962C8B-B14F-4D97-AF65-F5344CB8AC3E}">
        <p14:creationId xmlns:p14="http://schemas.microsoft.com/office/powerpoint/2010/main" val="1372584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endParaRPr lang="en-IN" dirty="0"/>
          </a:p>
        </p:txBody>
      </p:sp>
      <p:sp>
        <p:nvSpPr>
          <p:cNvPr id="3" name="Content Placeholder 2"/>
          <p:cNvSpPr>
            <a:spLocks noGrp="1"/>
          </p:cNvSpPr>
          <p:nvPr>
            <p:ph idx="1"/>
          </p:nvPr>
        </p:nvSpPr>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p>
            <a:fld id="{B4942F94-265B-40B6-BEF5-B0BB7E7A6635}" type="datetimeFigureOut">
              <a:rPr lang="en-IN" smtClean="0"/>
              <a:t>10-03-2020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167848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942F94-265B-40B6-BEF5-B0BB7E7A6635}" type="datetimeFigureOut">
              <a:rPr lang="en-IN" smtClean="0"/>
              <a:t>10-03-2020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315491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IN" dirty="0"/>
          </a:p>
        </p:txBody>
      </p:sp>
      <p:sp>
        <p:nvSpPr>
          <p:cNvPr id="3" name="Content Placeholder 2"/>
          <p:cNvSpPr>
            <a:spLocks noGrp="1"/>
          </p:cNvSpPr>
          <p:nvPr>
            <p:ph sz="half" idx="1"/>
          </p:nvPr>
        </p:nvSpPr>
        <p:spPr>
          <a:xfrm>
            <a:off x="457200" y="1200151"/>
            <a:ext cx="4038600" cy="339447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4648200" y="1200151"/>
            <a:ext cx="4038600" cy="339447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p>
            <a:fld id="{B4942F94-265B-40B6-BEF5-B0BB7E7A6635}" type="datetimeFigureOut">
              <a:rPr lang="en-IN" smtClean="0"/>
              <a:t>10-03-2020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410943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4942F94-265B-40B6-BEF5-B0BB7E7A6635}" type="datetimeFigureOut">
              <a:rPr lang="en-IN" smtClean="0"/>
              <a:t>10-03-2020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4124984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4942F94-265B-40B6-BEF5-B0BB7E7A6635}" type="datetimeFigureOut">
              <a:rPr lang="en-IN" smtClean="0"/>
              <a:t>10-03-2020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40664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942F94-265B-40B6-BEF5-B0BB7E7A6635}" type="datetimeFigureOut">
              <a:rPr lang="en-IN" smtClean="0"/>
              <a:t>10-03-2020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372957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942F94-265B-40B6-BEF5-B0BB7E7A6635}" type="datetimeFigureOut">
              <a:rPr lang="en-IN" smtClean="0"/>
              <a:t>10-03-2020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2087507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942F94-265B-40B6-BEF5-B0BB7E7A6635}" type="datetimeFigureOut">
              <a:rPr lang="en-IN" smtClean="0"/>
              <a:t>10-03-2020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0E4B872-BFB1-4F05-B5D2-B79739751ED6}" type="slidenum">
              <a:rPr lang="en-IN" smtClean="0"/>
              <a:t>‹#›</a:t>
            </a:fld>
            <a:endParaRPr lang="en-IN"/>
          </a:p>
        </p:txBody>
      </p:sp>
    </p:spTree>
    <p:extLst>
      <p:ext uri="{BB962C8B-B14F-4D97-AF65-F5344CB8AC3E}">
        <p14:creationId xmlns:p14="http://schemas.microsoft.com/office/powerpoint/2010/main" val="212401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4942F94-265B-40B6-BEF5-B0BB7E7A6635}" type="datetimeFigureOut">
              <a:rPr lang="en-IN" smtClean="0"/>
              <a:t>10-03-2020</a:t>
            </a:fld>
            <a:endParaRPr lang="en-I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E4B872-BFB1-4F05-B5D2-B79739751ED6}" type="slidenum">
              <a:rPr lang="en-IN" smtClean="0"/>
              <a:t>‹#›</a:t>
            </a:fld>
            <a:endParaRPr lang="en-IN"/>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53400" y="133350"/>
            <a:ext cx="876300" cy="741934"/>
          </a:xfrm>
          <a:prstGeom prst="rect">
            <a:avLst/>
          </a:prstGeom>
        </p:spPr>
      </p:pic>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572000" y="3911169"/>
            <a:ext cx="3048000" cy="1395984"/>
          </a:xfrm>
          <a:prstGeom prst="rect">
            <a:avLst/>
          </a:prstGeom>
        </p:spPr>
      </p:pic>
    </p:spTree>
    <p:extLst>
      <p:ext uri="{BB962C8B-B14F-4D97-AF65-F5344CB8AC3E}">
        <p14:creationId xmlns:p14="http://schemas.microsoft.com/office/powerpoint/2010/main" val="248484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8350"/>
            <a:ext cx="7772400" cy="1102519"/>
          </a:xfrm>
        </p:spPr>
        <p:txBody>
          <a:bodyPr>
            <a:normAutofit fontScale="90000"/>
          </a:bodyPr>
          <a:lstStyle/>
          <a:p>
            <a:r>
              <a:rPr lang="en-IN" dirty="0"/>
              <a:t>SPECTRUM INDUSTRIES</a:t>
            </a:r>
            <a:br>
              <a:rPr lang="en-IN" dirty="0"/>
            </a:br>
            <a:endParaRPr lang="en-IN" b="1" dirty="0"/>
          </a:p>
        </p:txBody>
      </p:sp>
      <p:sp>
        <p:nvSpPr>
          <p:cNvPr id="4" name="Subtitle 3"/>
          <p:cNvSpPr>
            <a:spLocks noGrp="1"/>
          </p:cNvSpPr>
          <p:nvPr>
            <p:ph type="subTitle" idx="1"/>
          </p:nvPr>
        </p:nvSpPr>
        <p:spPr/>
        <p:txBody>
          <a:bodyPr/>
          <a:lstStyle/>
          <a:p>
            <a:r>
              <a:rPr lang="en-US" dirty="0">
                <a:solidFill>
                  <a:srgbClr val="FFFF00"/>
                </a:solidFill>
              </a:rPr>
              <a:t>By </a:t>
            </a:r>
          </a:p>
          <a:p>
            <a:r>
              <a:rPr lang="en-US" dirty="0">
                <a:solidFill>
                  <a:srgbClr val="FFFF00"/>
                </a:solidFill>
              </a:rPr>
              <a:t>JEEVAN SALDHANA</a:t>
            </a:r>
          </a:p>
        </p:txBody>
      </p:sp>
    </p:spTree>
    <p:extLst>
      <p:ext uri="{BB962C8B-B14F-4D97-AF65-F5344CB8AC3E}">
        <p14:creationId xmlns:p14="http://schemas.microsoft.com/office/powerpoint/2010/main" val="297328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4938712" y="1214221"/>
            <a:ext cx="4067175" cy="2715055"/>
          </a:xfrm>
        </p:spPr>
      </p:pic>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08660" y="993775"/>
            <a:ext cx="3230880" cy="4038600"/>
          </a:xfrm>
        </p:spPr>
      </p:pic>
      <p:sp>
        <p:nvSpPr>
          <p:cNvPr id="5" name="Title 4"/>
          <p:cNvSpPr>
            <a:spLocks noGrp="1"/>
          </p:cNvSpPr>
          <p:nvPr>
            <p:ph type="title"/>
          </p:nvPr>
        </p:nvSpPr>
        <p:spPr/>
        <p:txBody>
          <a:bodyPr/>
          <a:lstStyle/>
          <a:p>
            <a:r>
              <a:rPr lang="en-US" b="1" dirty="0"/>
              <a:t>Hawk Eye-100</a:t>
            </a:r>
            <a:endParaRPr lang="en-IN" b="1" dirty="0"/>
          </a:p>
        </p:txBody>
      </p:sp>
      <p:sp>
        <p:nvSpPr>
          <p:cNvPr id="7" name="Oval 6"/>
          <p:cNvSpPr/>
          <p:nvPr/>
        </p:nvSpPr>
        <p:spPr>
          <a:xfrm>
            <a:off x="5867400" y="514350"/>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t>9</a:t>
            </a:r>
            <a:endParaRPr lang="en-IN" sz="1400" b="1" dirty="0"/>
          </a:p>
        </p:txBody>
      </p:sp>
      <p:sp>
        <p:nvSpPr>
          <p:cNvPr id="9" name="TextBox 8"/>
          <p:cNvSpPr txBox="1"/>
          <p:nvPr/>
        </p:nvSpPr>
        <p:spPr>
          <a:xfrm>
            <a:off x="6727794" y="832306"/>
            <a:ext cx="914400" cy="430887"/>
          </a:xfrm>
          <a:prstGeom prst="rect">
            <a:avLst/>
          </a:prstGeom>
          <a:noFill/>
        </p:spPr>
        <p:txBody>
          <a:bodyPr wrap="square" rtlCol="0">
            <a:spAutoFit/>
          </a:bodyPr>
          <a:lstStyle/>
          <a:p>
            <a:r>
              <a:rPr lang="en-US" sz="1100" dirty="0"/>
              <a:t>Grades in One Pass</a:t>
            </a:r>
            <a:endParaRPr lang="en-IN" sz="1100" dirty="0"/>
          </a:p>
        </p:txBody>
      </p:sp>
      <p:sp>
        <p:nvSpPr>
          <p:cNvPr id="10" name="Oval 9"/>
          <p:cNvSpPr/>
          <p:nvPr/>
        </p:nvSpPr>
        <p:spPr>
          <a:xfrm>
            <a:off x="5181600" y="3818558"/>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95%</a:t>
            </a:r>
            <a:endParaRPr lang="en-IN" sz="1000" b="1" dirty="0"/>
          </a:p>
        </p:txBody>
      </p:sp>
      <p:sp>
        <p:nvSpPr>
          <p:cNvPr id="11" name="TextBox 10"/>
          <p:cNvSpPr txBox="1"/>
          <p:nvPr/>
        </p:nvSpPr>
        <p:spPr>
          <a:xfrm>
            <a:off x="7772400" y="4237658"/>
            <a:ext cx="1143000" cy="261610"/>
          </a:xfrm>
          <a:prstGeom prst="rect">
            <a:avLst/>
          </a:prstGeom>
          <a:noFill/>
        </p:spPr>
        <p:txBody>
          <a:bodyPr wrap="square" rtlCol="0">
            <a:spAutoFit/>
          </a:bodyPr>
          <a:lstStyle/>
          <a:p>
            <a:pPr algn="ctr"/>
            <a:r>
              <a:rPr lang="en-US" sz="1100" dirty="0"/>
              <a:t>Kgs Throughput</a:t>
            </a:r>
            <a:endParaRPr lang="en-IN" sz="1100" dirty="0"/>
          </a:p>
        </p:txBody>
      </p:sp>
      <p:sp>
        <p:nvSpPr>
          <p:cNvPr id="12" name="Oval 11"/>
          <p:cNvSpPr/>
          <p:nvPr/>
        </p:nvSpPr>
        <p:spPr>
          <a:xfrm>
            <a:off x="8077200" y="3272531"/>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100</a:t>
            </a:r>
            <a:endParaRPr lang="en-IN" sz="1000" b="1" dirty="0"/>
          </a:p>
        </p:txBody>
      </p:sp>
      <p:sp>
        <p:nvSpPr>
          <p:cNvPr id="13" name="TextBox 12"/>
          <p:cNvSpPr txBox="1"/>
          <p:nvPr/>
        </p:nvSpPr>
        <p:spPr>
          <a:xfrm>
            <a:off x="5829300" y="4133493"/>
            <a:ext cx="1143000" cy="261610"/>
          </a:xfrm>
          <a:prstGeom prst="rect">
            <a:avLst/>
          </a:prstGeom>
          <a:noFill/>
        </p:spPr>
        <p:txBody>
          <a:bodyPr wrap="square" rtlCol="0">
            <a:spAutoFit/>
          </a:bodyPr>
          <a:lstStyle/>
          <a:p>
            <a:pPr algn="ctr"/>
            <a:r>
              <a:rPr lang="en-US" sz="1100" dirty="0"/>
              <a:t>Accuracy</a:t>
            </a:r>
            <a:endParaRPr lang="en-IN" sz="1100" dirty="0"/>
          </a:p>
        </p:txBody>
      </p:sp>
      <p:sp>
        <p:nvSpPr>
          <p:cNvPr id="14" name="Oval 13"/>
          <p:cNvSpPr/>
          <p:nvPr/>
        </p:nvSpPr>
        <p:spPr>
          <a:xfrm>
            <a:off x="4876800" y="1263193"/>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t>24</a:t>
            </a:r>
            <a:endParaRPr lang="en-IN" sz="1200" b="1" dirty="0"/>
          </a:p>
        </p:txBody>
      </p:sp>
      <p:sp>
        <p:nvSpPr>
          <p:cNvPr id="15" name="TextBox 14"/>
          <p:cNvSpPr txBox="1"/>
          <p:nvPr/>
        </p:nvSpPr>
        <p:spPr>
          <a:xfrm>
            <a:off x="5601440" y="1549346"/>
            <a:ext cx="1143000" cy="261610"/>
          </a:xfrm>
          <a:prstGeom prst="rect">
            <a:avLst/>
          </a:prstGeom>
          <a:noFill/>
        </p:spPr>
        <p:txBody>
          <a:bodyPr wrap="square" rtlCol="0">
            <a:spAutoFit/>
          </a:bodyPr>
          <a:lstStyle/>
          <a:p>
            <a:pPr algn="ctr"/>
            <a:r>
              <a:rPr lang="en-US" sz="1100" dirty="0" err="1"/>
              <a:t>Hrs</a:t>
            </a:r>
            <a:r>
              <a:rPr lang="en-US" sz="1100" dirty="0"/>
              <a:t> Operation</a:t>
            </a:r>
            <a:endParaRPr lang="en-IN" sz="1100" dirty="0"/>
          </a:p>
        </p:txBody>
      </p:sp>
    </p:spTree>
    <p:extLst>
      <p:ext uri="{BB962C8B-B14F-4D97-AF65-F5344CB8AC3E}">
        <p14:creationId xmlns:p14="http://schemas.microsoft.com/office/powerpoint/2010/main" val="12688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2" grpId="0" animBg="1"/>
      <p:bldP spid="13"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Complete Processing Plant Setup( Turnkey)</a:t>
            </a:r>
            <a:endParaRPr lang="en-IN"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5500714"/>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02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 Record of The Company</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5397572"/>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167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Unit-I</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1063229"/>
            <a:ext cx="7239000" cy="4197681"/>
          </a:xfrm>
        </p:spPr>
      </p:pic>
    </p:spTree>
    <p:extLst>
      <p:ext uri="{BB962C8B-B14F-4D97-AF65-F5344CB8AC3E}">
        <p14:creationId xmlns:p14="http://schemas.microsoft.com/office/powerpoint/2010/main" val="489619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Unit-II</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50978" y="1235858"/>
            <a:ext cx="5316025" cy="3967183"/>
          </a:xfrm>
        </p:spPr>
      </p:pic>
    </p:spTree>
    <p:extLst>
      <p:ext uri="{BB962C8B-B14F-4D97-AF65-F5344CB8AC3E}">
        <p14:creationId xmlns:p14="http://schemas.microsoft.com/office/powerpoint/2010/main" val="3564088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Unit-III</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276350"/>
            <a:ext cx="5455582" cy="4038600"/>
          </a:xfrm>
        </p:spPr>
      </p:pic>
    </p:spTree>
    <p:extLst>
      <p:ext uri="{BB962C8B-B14F-4D97-AF65-F5344CB8AC3E}">
        <p14:creationId xmlns:p14="http://schemas.microsoft.com/office/powerpoint/2010/main" val="1018878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Unit-IV</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601" y="1276350"/>
            <a:ext cx="5454780" cy="4038600"/>
          </a:xfrm>
        </p:spPr>
      </p:pic>
    </p:spTree>
    <p:extLst>
      <p:ext uri="{BB962C8B-B14F-4D97-AF65-F5344CB8AC3E}">
        <p14:creationId xmlns:p14="http://schemas.microsoft.com/office/powerpoint/2010/main" val="1622957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Best Pictures &amp; Videos\RAM_4542.JPG"/>
          <p:cNvPicPr>
            <a:picLocks noChangeAspect="1" noChangeArrowheads="1"/>
          </p:cNvPicPr>
          <p:nvPr/>
        </p:nvPicPr>
        <p:blipFill>
          <a:blip r:embed="rId2" cstate="print"/>
          <a:srcRect/>
          <a:stretch>
            <a:fillRect/>
          </a:stretch>
        </p:blipFill>
        <p:spPr bwMode="auto">
          <a:xfrm>
            <a:off x="1066800" y="994065"/>
            <a:ext cx="6995291" cy="4343399"/>
          </a:xfrm>
          <a:prstGeom prst="rect">
            <a:avLst/>
          </a:prstGeom>
          <a:noFill/>
          <a:ln w="9525">
            <a:noFill/>
            <a:miter lim="800000"/>
            <a:headEnd/>
            <a:tailEnd/>
          </a:ln>
        </p:spPr>
      </p:pic>
      <p:sp>
        <p:nvSpPr>
          <p:cNvPr id="5" name="TextBox 4"/>
          <p:cNvSpPr txBox="1"/>
          <p:nvPr/>
        </p:nvSpPr>
        <p:spPr>
          <a:xfrm>
            <a:off x="2103163" y="285750"/>
            <a:ext cx="4419600" cy="523220"/>
          </a:xfrm>
          <a:prstGeom prst="rect">
            <a:avLst/>
          </a:prstGeom>
          <a:noFill/>
        </p:spPr>
        <p:txBody>
          <a:bodyPr wrap="square" rtlCol="0">
            <a:spAutoFit/>
          </a:bodyPr>
          <a:lstStyle/>
          <a:p>
            <a:pPr algn="ctr"/>
            <a:r>
              <a:rPr lang="en-US" sz="2800" b="1" dirty="0">
                <a:solidFill>
                  <a:schemeClr val="bg1"/>
                </a:solidFill>
              </a:rPr>
              <a:t>Machine Assembly Area</a:t>
            </a:r>
            <a:endParaRPr lang="en-IN" sz="2800" b="1" dirty="0">
              <a:solidFill>
                <a:schemeClr val="bg1"/>
              </a:solidFill>
            </a:endParaRPr>
          </a:p>
        </p:txBody>
      </p:sp>
    </p:spTree>
    <p:extLst>
      <p:ext uri="{BB962C8B-B14F-4D97-AF65-F5344CB8AC3E}">
        <p14:creationId xmlns:p14="http://schemas.microsoft.com/office/powerpoint/2010/main" val="2249202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24923" y="285750"/>
            <a:ext cx="4419600" cy="523220"/>
          </a:xfrm>
          <a:prstGeom prst="rect">
            <a:avLst/>
          </a:prstGeom>
          <a:noFill/>
        </p:spPr>
        <p:txBody>
          <a:bodyPr wrap="square" rtlCol="0">
            <a:spAutoFit/>
          </a:bodyPr>
          <a:lstStyle/>
          <a:p>
            <a:pPr algn="ctr"/>
            <a:r>
              <a:rPr lang="en-US" sz="2800" b="1" dirty="0">
                <a:solidFill>
                  <a:schemeClr val="bg1"/>
                </a:solidFill>
              </a:rPr>
              <a:t>Machine Assembly Area</a:t>
            </a:r>
            <a:endParaRPr lang="en-IN" sz="2800" b="1" dirty="0">
              <a:solidFill>
                <a:schemeClr val="bg1"/>
              </a:solidFill>
            </a:endParaRPr>
          </a:p>
        </p:txBody>
      </p:sp>
      <p:pic>
        <p:nvPicPr>
          <p:cNvPr id="7" name="Picture 2" descr="C:\Users\user\Desktop\Best Pictures &amp; Videos\RAM_4561.jpg"/>
          <p:cNvPicPr>
            <a:picLocks noChangeAspect="1" noChangeArrowheads="1"/>
          </p:cNvPicPr>
          <p:nvPr/>
        </p:nvPicPr>
        <p:blipFill>
          <a:blip r:embed="rId2" cstate="print"/>
          <a:srcRect/>
          <a:stretch>
            <a:fillRect/>
          </a:stretch>
        </p:blipFill>
        <p:spPr bwMode="auto">
          <a:xfrm>
            <a:off x="1143000" y="944336"/>
            <a:ext cx="6577940" cy="4378442"/>
          </a:xfrm>
          <a:prstGeom prst="rect">
            <a:avLst/>
          </a:prstGeom>
          <a:noFill/>
          <a:ln w="9525">
            <a:noFill/>
            <a:miter lim="800000"/>
            <a:headEnd/>
            <a:tailEnd/>
          </a:ln>
        </p:spPr>
      </p:pic>
    </p:spTree>
    <p:extLst>
      <p:ext uri="{BB962C8B-B14F-4D97-AF65-F5344CB8AC3E}">
        <p14:creationId xmlns:p14="http://schemas.microsoft.com/office/powerpoint/2010/main" val="391261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Manufacturing Equipment @ Spectrum</a:t>
            </a:r>
            <a:endParaRPr lang="en-IN" sz="3200" dirty="0"/>
          </a:p>
        </p:txBody>
      </p:sp>
      <p:graphicFrame>
        <p:nvGraphicFramePr>
          <p:cNvPr id="4" name="Content Placeholder 3">
            <a:extLst>
              <a:ext uri="{FF2B5EF4-FFF2-40B4-BE49-F238E27FC236}">
                <a16:creationId xmlns:a16="http://schemas.microsoft.com/office/drawing/2014/main" xmlns="" id="{DDA39F1D-9F9F-456B-B481-AB0F2ECC0887}"/>
              </a:ext>
            </a:extLst>
          </p:cNvPr>
          <p:cNvGraphicFramePr>
            <a:graphicFrameLocks noGrp="1"/>
          </p:cNvGraphicFramePr>
          <p:nvPr>
            <p:ph idx="1"/>
            <p:extLst>
              <p:ext uri="{D42A27DB-BD31-4B8C-83A1-F6EECF244321}">
                <p14:modId xmlns:p14="http://schemas.microsoft.com/office/powerpoint/2010/main" val="709938355"/>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214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350" y="1181100"/>
            <a:ext cx="6591300" cy="2781300"/>
          </a:xfrm>
          <a:prstGeom prst="rect">
            <a:avLst/>
          </a:prstGeom>
        </p:spPr>
      </p:pic>
      <p:sp>
        <p:nvSpPr>
          <p:cNvPr id="11" name="TextBox 10"/>
          <p:cNvSpPr txBox="1"/>
          <p:nvPr/>
        </p:nvSpPr>
        <p:spPr>
          <a:xfrm>
            <a:off x="1600200" y="1248311"/>
            <a:ext cx="5497467" cy="1323439"/>
          </a:xfrm>
          <a:prstGeom prst="rect">
            <a:avLst/>
          </a:prstGeom>
          <a:noFill/>
        </p:spPr>
        <p:txBody>
          <a:bodyPr wrap="none" rtlCol="0">
            <a:spAutoFit/>
          </a:bodyPr>
          <a:lstStyle/>
          <a:p>
            <a:r>
              <a:rPr lang="en-US" sz="8000" b="1" dirty="0">
                <a:solidFill>
                  <a:schemeClr val="bg1"/>
                </a:solidFill>
              </a:rPr>
              <a:t>Introduction</a:t>
            </a:r>
            <a:endParaRPr lang="en-IN" sz="8000" b="1" dirty="0">
              <a:solidFill>
                <a:schemeClr val="bg1"/>
              </a:solidFill>
            </a:endParaRPr>
          </a:p>
        </p:txBody>
      </p:sp>
    </p:spTree>
    <p:extLst>
      <p:ext uri="{BB962C8B-B14F-4D97-AF65-F5344CB8AC3E}">
        <p14:creationId xmlns:p14="http://schemas.microsoft.com/office/powerpoint/2010/main" val="4032984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Scale Up of Manufacturing Unit</a:t>
            </a:r>
            <a:endParaRPr lang="en-IN" sz="3200" dirty="0"/>
          </a:p>
        </p:txBody>
      </p:sp>
      <p:graphicFrame>
        <p:nvGraphicFramePr>
          <p:cNvPr id="4" name="Content Placeholder 3">
            <a:extLst>
              <a:ext uri="{FF2B5EF4-FFF2-40B4-BE49-F238E27FC236}">
                <a16:creationId xmlns:a16="http://schemas.microsoft.com/office/drawing/2014/main" xmlns="" id="{703F43BB-0A47-4CEC-89A5-EE7AFBFE8FA0}"/>
              </a:ext>
            </a:extLst>
          </p:cNvPr>
          <p:cNvGraphicFramePr>
            <a:graphicFrameLocks noGrp="1"/>
          </p:cNvGraphicFramePr>
          <p:nvPr>
            <p:ph idx="1"/>
            <p:extLst>
              <p:ext uri="{D42A27DB-BD31-4B8C-83A1-F6EECF244321}">
                <p14:modId xmlns:p14="http://schemas.microsoft.com/office/powerpoint/2010/main" val="2432173605"/>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221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p:sp>
      <p:sp>
        <p:nvSpPr>
          <p:cNvPr id="3" name="Content Placeholder 2"/>
          <p:cNvSpPr>
            <a:spLocks noGrp="1"/>
          </p:cNvSpPr>
          <p:nvPr>
            <p:ph idx="1"/>
          </p:nvPr>
        </p:nvSpPr>
        <p:spPr/>
        <p:txBody>
          <a:bodyPr/>
          <a:lstStyle/>
          <a:p>
            <a:r>
              <a:rPr lang="en-US" b="1" dirty="0"/>
              <a:t>Asia, </a:t>
            </a:r>
          </a:p>
          <a:p>
            <a:r>
              <a:rPr lang="en-US" b="1" dirty="0"/>
              <a:t>Africa, </a:t>
            </a:r>
          </a:p>
          <a:p>
            <a:r>
              <a:rPr lang="en-US" b="1" dirty="0"/>
              <a:t>Far East, </a:t>
            </a:r>
          </a:p>
          <a:p>
            <a:r>
              <a:rPr lang="en-US" b="1" dirty="0"/>
              <a:t>Australia, </a:t>
            </a:r>
          </a:p>
          <a:p>
            <a:r>
              <a:rPr lang="en-US" b="1" dirty="0"/>
              <a:t>Russia, </a:t>
            </a:r>
          </a:p>
          <a:p>
            <a:r>
              <a:rPr lang="en-US" b="1" dirty="0"/>
              <a:t>&amp; the U.S.A.</a:t>
            </a:r>
            <a:endParaRPr lang="en-IN" sz="1600" b="1" dirty="0"/>
          </a:p>
          <a:p>
            <a:endParaRPr lang="en-IN" dirty="0"/>
          </a:p>
        </p:txBody>
      </p:sp>
      <p:sp>
        <p:nvSpPr>
          <p:cNvPr id="2" name="Title 1"/>
          <p:cNvSpPr>
            <a:spLocks noGrp="1"/>
          </p:cNvSpPr>
          <p:nvPr>
            <p:ph type="title"/>
          </p:nvPr>
        </p:nvSpPr>
        <p:spPr/>
        <p:txBody>
          <a:bodyPr/>
          <a:lstStyle/>
          <a:p>
            <a:r>
              <a:rPr lang="en-US" sz="4400" b="1" dirty="0"/>
              <a:t>Customers In</a:t>
            </a:r>
            <a:endParaRPr lang="en-IN" sz="44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047750"/>
            <a:ext cx="3562350" cy="3562350"/>
          </a:xfrm>
          <a:prstGeom prst="rect">
            <a:avLst/>
          </a:prstGeom>
        </p:spPr>
      </p:pic>
    </p:spTree>
    <p:extLst>
      <p:ext uri="{BB962C8B-B14F-4D97-AF65-F5344CB8AC3E}">
        <p14:creationId xmlns:p14="http://schemas.microsoft.com/office/powerpoint/2010/main" val="282699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Certifications</a:t>
            </a:r>
            <a:endParaRPr lang="en-IN" dirty="0"/>
          </a:p>
        </p:txBody>
      </p:sp>
      <p:graphicFrame>
        <p:nvGraphicFramePr>
          <p:cNvPr id="4" name="Content Placeholder 3">
            <a:extLst>
              <a:ext uri="{FF2B5EF4-FFF2-40B4-BE49-F238E27FC236}">
                <a16:creationId xmlns:a16="http://schemas.microsoft.com/office/drawing/2014/main" xmlns="" id="{169B4773-C7E9-4B47-A021-808417A56265}"/>
              </a:ext>
            </a:extLst>
          </p:cNvPr>
          <p:cNvGraphicFramePr>
            <a:graphicFrameLocks noGrp="1"/>
          </p:cNvGraphicFramePr>
          <p:nvPr>
            <p:ph idx="1"/>
            <p:extLst>
              <p:ext uri="{D42A27DB-BD31-4B8C-83A1-F6EECF244321}">
                <p14:modId xmlns:p14="http://schemas.microsoft.com/office/powerpoint/2010/main" val="1444641516"/>
              </p:ext>
            </p:extLst>
          </p:nvPr>
        </p:nvGraphicFramePr>
        <p:xfrm>
          <a:off x="685800" y="874514"/>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124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Recognition as a Design House</a:t>
            </a:r>
            <a:endParaRPr lang="en-IN" sz="3600" dirty="0"/>
          </a:p>
        </p:txBody>
      </p:sp>
      <p:graphicFrame>
        <p:nvGraphicFramePr>
          <p:cNvPr id="4" name="Content Placeholder 3">
            <a:extLst>
              <a:ext uri="{FF2B5EF4-FFF2-40B4-BE49-F238E27FC236}">
                <a16:creationId xmlns:a16="http://schemas.microsoft.com/office/drawing/2014/main" xmlns="" id="{4A8405D0-1BE0-4157-8CD8-12257710C743}"/>
              </a:ext>
            </a:extLst>
          </p:cNvPr>
          <p:cNvGraphicFramePr>
            <a:graphicFrameLocks noGrp="1"/>
          </p:cNvGraphicFramePr>
          <p:nvPr>
            <p:ph idx="1"/>
            <p:extLst>
              <p:ext uri="{D42A27DB-BD31-4B8C-83A1-F6EECF244321}">
                <p14:modId xmlns:p14="http://schemas.microsoft.com/office/powerpoint/2010/main" val="2977791723"/>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4600" y="971550"/>
            <a:ext cx="1524000" cy="1524000"/>
          </a:xfrm>
          <a:prstGeom prst="rect">
            <a:avLst/>
          </a:prstGeom>
        </p:spPr>
      </p:pic>
    </p:spTree>
    <p:extLst>
      <p:ext uri="{BB962C8B-B14F-4D97-AF65-F5344CB8AC3E}">
        <p14:creationId xmlns:p14="http://schemas.microsoft.com/office/powerpoint/2010/main" val="259472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 &amp; D Centre in Bhavnagar, </a:t>
            </a:r>
            <a:r>
              <a:rPr lang="en-US" sz="3200" dirty="0" err="1"/>
              <a:t>Gujarath</a:t>
            </a:r>
            <a:endParaRPr lang="en-IN"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395432"/>
            <a:ext cx="5092620" cy="2546310"/>
          </a:xfrm>
        </p:spPr>
      </p:pic>
    </p:spTree>
    <p:extLst>
      <p:ext uri="{BB962C8B-B14F-4D97-AF65-F5344CB8AC3E}">
        <p14:creationId xmlns:p14="http://schemas.microsoft.com/office/powerpoint/2010/main" val="3618535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Patents</a:t>
            </a:r>
            <a:endParaRPr lang="en-IN" dirty="0"/>
          </a:p>
        </p:txBody>
      </p:sp>
      <p:sp>
        <p:nvSpPr>
          <p:cNvPr id="3" name="Content Placeholder 2"/>
          <p:cNvSpPr>
            <a:spLocks noGrp="1"/>
          </p:cNvSpPr>
          <p:nvPr>
            <p:ph idx="1"/>
          </p:nvPr>
        </p:nvSpPr>
        <p:spPr/>
        <p:txBody>
          <a:bodyPr/>
          <a:lstStyle/>
          <a:p>
            <a:r>
              <a:rPr lang="en-US" sz="2400" dirty="0">
                <a:cs typeface="Times New Roman" pitchFamily="18" charset="0"/>
              </a:rPr>
              <a:t>Two Stage Reversible Air Circulation Dryers for drying of Coffee and other Agricultural produce.</a:t>
            </a:r>
          </a:p>
          <a:p>
            <a:r>
              <a:rPr lang="en-US" sz="2400" dirty="0">
                <a:cs typeface="Times New Roman" pitchFamily="18" charset="0"/>
              </a:rPr>
              <a:t>Identification and sorting of up to five types of Polymers using Near Infrared Spectroscopy</a:t>
            </a:r>
          </a:p>
          <a:p>
            <a:r>
              <a:rPr lang="en-US" sz="2400" dirty="0">
                <a:cs typeface="Times New Roman" pitchFamily="18" charset="0"/>
              </a:rPr>
              <a:t>Optical Stalk Extractor for Tea processing </a:t>
            </a:r>
            <a:endParaRPr lang="en-US" sz="2400" dirty="0"/>
          </a:p>
          <a:p>
            <a:endParaRPr lang="en-IN" dirty="0"/>
          </a:p>
        </p:txBody>
      </p:sp>
    </p:spTree>
    <p:extLst>
      <p:ext uri="{BB962C8B-B14F-4D97-AF65-F5344CB8AC3E}">
        <p14:creationId xmlns:p14="http://schemas.microsoft.com/office/powerpoint/2010/main" val="329475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First’s To Our Credit</a:t>
            </a:r>
            <a:endParaRPr lang="en-IN" dirty="0"/>
          </a:p>
        </p:txBody>
      </p:sp>
      <p:sp>
        <p:nvSpPr>
          <p:cNvPr id="3" name="Content Placeholder 2"/>
          <p:cNvSpPr>
            <a:spLocks noGrp="1"/>
          </p:cNvSpPr>
          <p:nvPr>
            <p:ph idx="1"/>
          </p:nvPr>
        </p:nvSpPr>
        <p:spPr/>
        <p:txBody>
          <a:bodyPr>
            <a:normAutofit fontScale="85000" lnSpcReduction="20000"/>
          </a:bodyPr>
          <a:lstStyle/>
          <a:p>
            <a:pPr algn="just" eaLnBrk="0" hangingPunct="0">
              <a:buFont typeface="Wingdings" pitchFamily="2" charset="2"/>
              <a:buChar char="ü"/>
              <a:defRPr/>
            </a:pPr>
            <a:r>
              <a:rPr lang="en-US" sz="2000" dirty="0">
                <a:cs typeface="Times New Roman" pitchFamily="18" charset="0"/>
              </a:rPr>
              <a:t>Pioneers in </a:t>
            </a:r>
            <a:r>
              <a:rPr lang="en-US" sz="2000" b="1" dirty="0">
                <a:solidFill>
                  <a:srgbClr val="FFFF00"/>
                </a:solidFill>
                <a:cs typeface="Times New Roman" pitchFamily="18" charset="0"/>
              </a:rPr>
              <a:t>Optical Sorting </a:t>
            </a:r>
            <a:r>
              <a:rPr lang="en-US" sz="2000" dirty="0">
                <a:cs typeface="Times New Roman" pitchFamily="18" charset="0"/>
              </a:rPr>
              <a:t>in India since 1993.</a:t>
            </a:r>
          </a:p>
          <a:p>
            <a:pPr algn="just" eaLnBrk="0" hangingPunct="0">
              <a:buFont typeface="Wingdings" pitchFamily="2" charset="2"/>
              <a:buChar char="ü"/>
              <a:defRPr/>
            </a:pPr>
            <a:endParaRPr lang="en-US" sz="2000" dirty="0"/>
          </a:p>
          <a:p>
            <a:pPr algn="just" eaLnBrk="0" hangingPunct="0">
              <a:buFont typeface="Wingdings" pitchFamily="2" charset="2"/>
              <a:buChar char="ü"/>
              <a:defRPr/>
            </a:pPr>
            <a:r>
              <a:rPr lang="en-US" sz="2000" dirty="0">
                <a:cs typeface="Times New Roman" pitchFamily="18" charset="0"/>
              </a:rPr>
              <a:t>Introduced Patented </a:t>
            </a:r>
            <a:r>
              <a:rPr lang="en-US" sz="2000" b="1" dirty="0">
                <a:solidFill>
                  <a:srgbClr val="FFFF00"/>
                </a:solidFill>
                <a:cs typeface="Times New Roman" pitchFamily="18" charset="0"/>
              </a:rPr>
              <a:t>Two stage reversible air dryers </a:t>
            </a:r>
            <a:r>
              <a:rPr lang="en-US" sz="2000" dirty="0">
                <a:cs typeface="Times New Roman" pitchFamily="18" charset="0"/>
              </a:rPr>
              <a:t>for Coffee.</a:t>
            </a:r>
          </a:p>
          <a:p>
            <a:pPr algn="just" eaLnBrk="0" hangingPunct="0">
              <a:buFont typeface="Wingdings" pitchFamily="2" charset="2"/>
              <a:buChar char="ü"/>
              <a:defRPr/>
            </a:pPr>
            <a:endParaRPr lang="en-US" sz="2000" dirty="0"/>
          </a:p>
          <a:p>
            <a:pPr algn="just" eaLnBrk="0" hangingPunct="0">
              <a:buFont typeface="Wingdings" pitchFamily="2" charset="2"/>
              <a:buChar char="ü"/>
              <a:defRPr/>
            </a:pPr>
            <a:r>
              <a:rPr lang="en-US" sz="2000" dirty="0">
                <a:cs typeface="Times New Roman" pitchFamily="18" charset="0"/>
              </a:rPr>
              <a:t>Use of </a:t>
            </a:r>
            <a:r>
              <a:rPr lang="en-US" sz="2000" b="1" dirty="0">
                <a:solidFill>
                  <a:srgbClr val="FFFF00"/>
                </a:solidFill>
                <a:cs typeface="Times New Roman" pitchFamily="18" charset="0"/>
              </a:rPr>
              <a:t>Backward curve turbines </a:t>
            </a:r>
            <a:r>
              <a:rPr lang="en-US" sz="2000" dirty="0">
                <a:cs typeface="Times New Roman" pitchFamily="18" charset="0"/>
              </a:rPr>
              <a:t>in Gravity separators.</a:t>
            </a:r>
          </a:p>
          <a:p>
            <a:pPr algn="just" eaLnBrk="0" hangingPunct="0">
              <a:buFont typeface="Wingdings" pitchFamily="2" charset="2"/>
              <a:buChar char="ü"/>
              <a:defRPr/>
            </a:pPr>
            <a:endParaRPr lang="en-US" sz="2000" dirty="0"/>
          </a:p>
          <a:p>
            <a:pPr algn="just" eaLnBrk="0" hangingPunct="0">
              <a:buFont typeface="Wingdings" pitchFamily="2" charset="2"/>
              <a:buChar char="ü"/>
              <a:defRPr/>
            </a:pPr>
            <a:r>
              <a:rPr lang="en-US" sz="2000" dirty="0">
                <a:cs typeface="Times New Roman" pitchFamily="18" charset="0"/>
              </a:rPr>
              <a:t>Use of </a:t>
            </a:r>
            <a:r>
              <a:rPr lang="en-US" sz="2000" b="1" dirty="0">
                <a:solidFill>
                  <a:srgbClr val="FFFF00"/>
                </a:solidFill>
                <a:cs typeface="Times New Roman" pitchFamily="18" charset="0"/>
              </a:rPr>
              <a:t>Forward curve turbines </a:t>
            </a:r>
            <a:r>
              <a:rPr lang="en-US" sz="2000" dirty="0">
                <a:cs typeface="Times New Roman" pitchFamily="18" charset="0"/>
              </a:rPr>
              <a:t>in Centrifugal Blowers.</a:t>
            </a:r>
          </a:p>
          <a:p>
            <a:pPr algn="just" eaLnBrk="0" hangingPunct="0">
              <a:buFont typeface="Wingdings" pitchFamily="2" charset="2"/>
              <a:buChar char="ü"/>
              <a:defRPr/>
            </a:pPr>
            <a:endParaRPr lang="en-US" sz="2000" dirty="0"/>
          </a:p>
          <a:p>
            <a:pPr algn="just" eaLnBrk="0" hangingPunct="0">
              <a:buFont typeface="Wingdings" pitchFamily="2" charset="2"/>
              <a:buChar char="ü"/>
              <a:defRPr/>
            </a:pPr>
            <a:r>
              <a:rPr lang="en-US" sz="2000" b="1" dirty="0">
                <a:solidFill>
                  <a:srgbClr val="FFFF00"/>
                </a:solidFill>
                <a:cs typeface="Times New Roman" pitchFamily="18" charset="0"/>
              </a:rPr>
              <a:t>Dynamic balancing </a:t>
            </a:r>
            <a:r>
              <a:rPr lang="en-US" sz="2000" dirty="0">
                <a:cs typeface="Times New Roman" pitchFamily="18" charset="0"/>
              </a:rPr>
              <a:t>of all turbines.</a:t>
            </a:r>
          </a:p>
          <a:p>
            <a:pPr algn="just" eaLnBrk="0" hangingPunct="0">
              <a:buFont typeface="Wingdings" pitchFamily="2" charset="2"/>
              <a:buChar char="ü"/>
              <a:defRPr/>
            </a:pPr>
            <a:endParaRPr lang="en-US" sz="2000" dirty="0">
              <a:cs typeface="Times New Roman" pitchFamily="18" charset="0"/>
            </a:endParaRPr>
          </a:p>
          <a:p>
            <a:pPr algn="just" eaLnBrk="0" hangingPunct="0">
              <a:buFont typeface="Wingdings" pitchFamily="2" charset="2"/>
              <a:buChar char="ü"/>
            </a:pPr>
            <a:r>
              <a:rPr lang="en-US" sz="2000" dirty="0">
                <a:cs typeface="Times New Roman" pitchFamily="18" charset="0"/>
              </a:rPr>
              <a:t>First to use </a:t>
            </a:r>
            <a:r>
              <a:rPr lang="en-US" sz="2000" b="1" dirty="0">
                <a:solidFill>
                  <a:srgbClr val="FFFF00"/>
                </a:solidFill>
                <a:cs typeface="Times New Roman" pitchFamily="18" charset="0"/>
              </a:rPr>
              <a:t>ABD mounts from Sweden </a:t>
            </a:r>
            <a:r>
              <a:rPr lang="en-US" sz="2000" dirty="0">
                <a:cs typeface="Times New Roman" pitchFamily="18" charset="0"/>
              </a:rPr>
              <a:t>in Vibratory Cleaners &amp; Graders to minimize vibrations of the main frame for smooth and silent operation.</a:t>
            </a:r>
          </a:p>
          <a:p>
            <a:pPr algn="just" eaLnBrk="0" hangingPunct="0">
              <a:buFont typeface="Wingdings" pitchFamily="2" charset="2"/>
              <a:buChar char="ü"/>
            </a:pPr>
            <a:endParaRPr lang="en-US" sz="2000" dirty="0"/>
          </a:p>
          <a:p>
            <a:pPr algn="just" eaLnBrk="0" hangingPunct="0">
              <a:buFont typeface="Wingdings" pitchFamily="2" charset="2"/>
              <a:buChar char="ü"/>
              <a:defRPr/>
            </a:pPr>
            <a:endParaRPr lang="en-US" sz="2000" dirty="0"/>
          </a:p>
        </p:txBody>
      </p:sp>
    </p:spTree>
    <p:extLst>
      <p:ext uri="{BB962C8B-B14F-4D97-AF65-F5344CB8AC3E}">
        <p14:creationId xmlns:p14="http://schemas.microsoft.com/office/powerpoint/2010/main" val="134152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B2B2B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subTnLst>
                                    <p:animClr clrSpc="rgb" dir="cw">
                                      <p:cBhvr override="childStyle">
                                        <p:cTn dur="1" fill="hold" display="0" masterRel="nextClick" afterEffect="1"/>
                                        <p:tgtEl>
                                          <p:spTgt spid="3">
                                            <p:txEl>
                                              <p:pRg st="10" end="10"/>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Firsts To Our Credit</a:t>
            </a:r>
            <a:endParaRPr lang="en-IN" dirty="0"/>
          </a:p>
        </p:txBody>
      </p:sp>
      <p:sp>
        <p:nvSpPr>
          <p:cNvPr id="3" name="Content Placeholder 2"/>
          <p:cNvSpPr>
            <a:spLocks noGrp="1"/>
          </p:cNvSpPr>
          <p:nvPr>
            <p:ph idx="1"/>
          </p:nvPr>
        </p:nvSpPr>
        <p:spPr/>
        <p:txBody>
          <a:bodyPr>
            <a:noAutofit/>
          </a:bodyPr>
          <a:lstStyle/>
          <a:p>
            <a:pPr algn="just" eaLnBrk="0" hangingPunct="0">
              <a:buFont typeface="Wingdings" pitchFamily="2" charset="2"/>
              <a:buChar char="ü"/>
            </a:pPr>
            <a:r>
              <a:rPr lang="en-US" sz="1800" dirty="0">
                <a:cs typeface="Times New Roman" pitchFamily="18" charset="0"/>
              </a:rPr>
              <a:t>Counter balanced decks in Double deck Graders for smooth operation to </a:t>
            </a:r>
            <a:r>
              <a:rPr lang="en-US" sz="1800" b="1" dirty="0">
                <a:solidFill>
                  <a:srgbClr val="FFFF00"/>
                </a:solidFill>
                <a:cs typeface="Times New Roman" pitchFamily="18" charset="0"/>
              </a:rPr>
              <a:t>minimize vibration.</a:t>
            </a:r>
          </a:p>
          <a:p>
            <a:pPr algn="just" eaLnBrk="0" hangingPunct="0">
              <a:buFont typeface="Wingdings" pitchFamily="2" charset="2"/>
              <a:buChar char="ü"/>
            </a:pPr>
            <a:endParaRPr lang="en-US" sz="1800" dirty="0"/>
          </a:p>
          <a:p>
            <a:pPr algn="just" eaLnBrk="0" hangingPunct="0">
              <a:buFont typeface="Wingdings" pitchFamily="2" charset="2"/>
              <a:buChar char="ü"/>
            </a:pPr>
            <a:r>
              <a:rPr lang="en-US" sz="1800" dirty="0">
                <a:cs typeface="Times New Roman" pitchFamily="18" charset="0"/>
              </a:rPr>
              <a:t>Use of 2 K paints with </a:t>
            </a:r>
            <a:r>
              <a:rPr lang="en-US" sz="1800" b="1" dirty="0">
                <a:solidFill>
                  <a:srgbClr val="FFFF00"/>
                </a:solidFill>
                <a:cs typeface="Times New Roman" pitchFamily="18" charset="0"/>
              </a:rPr>
              <a:t>Epoxy Zinc Phosphate primers and phosphating </a:t>
            </a:r>
            <a:r>
              <a:rPr lang="en-US" sz="1800" dirty="0">
                <a:cs typeface="Times New Roman" pitchFamily="18" charset="0"/>
              </a:rPr>
              <a:t>to prevent rust formation and enhance product life.</a:t>
            </a:r>
          </a:p>
          <a:p>
            <a:pPr algn="just" eaLnBrk="0" hangingPunct="0">
              <a:buFont typeface="Wingdings" pitchFamily="2" charset="2"/>
              <a:buChar char="ü"/>
            </a:pPr>
            <a:endParaRPr lang="en-US" sz="1800" dirty="0"/>
          </a:p>
          <a:p>
            <a:pPr algn="just" eaLnBrk="0" hangingPunct="0">
              <a:buFont typeface="Wingdings" pitchFamily="2" charset="2"/>
              <a:buChar char="ü"/>
            </a:pPr>
            <a:r>
              <a:rPr lang="en-US" sz="1800" dirty="0">
                <a:cs typeface="Times New Roman" pitchFamily="18" charset="0"/>
              </a:rPr>
              <a:t>Use of </a:t>
            </a:r>
            <a:r>
              <a:rPr lang="en-US" sz="1800" b="1" dirty="0">
                <a:solidFill>
                  <a:srgbClr val="FFFF00"/>
                </a:solidFill>
                <a:cs typeface="Times New Roman" pitchFamily="18" charset="0"/>
              </a:rPr>
              <a:t>Electroplated fasteners bolts, nuts </a:t>
            </a:r>
            <a:r>
              <a:rPr lang="en-US" sz="1800" dirty="0">
                <a:cs typeface="Times New Roman" pitchFamily="18" charset="0"/>
              </a:rPr>
              <a:t>on all exposed parts.</a:t>
            </a:r>
          </a:p>
          <a:p>
            <a:pPr algn="just" eaLnBrk="0" hangingPunct="0">
              <a:buFont typeface="Wingdings" pitchFamily="2" charset="2"/>
              <a:buChar char="ü"/>
            </a:pPr>
            <a:endParaRPr lang="en-US" sz="1800" dirty="0"/>
          </a:p>
          <a:p>
            <a:pPr algn="just" eaLnBrk="0" hangingPunct="0">
              <a:buFont typeface="Wingdings" pitchFamily="2" charset="2"/>
              <a:buChar char="ü"/>
            </a:pPr>
            <a:r>
              <a:rPr lang="en-US" sz="1800" b="1" dirty="0">
                <a:solidFill>
                  <a:srgbClr val="FFFF00"/>
                </a:solidFill>
                <a:cs typeface="Times New Roman" pitchFamily="18" charset="0"/>
              </a:rPr>
              <a:t>Powder coating of internal components suc</a:t>
            </a:r>
            <a:r>
              <a:rPr lang="en-US" sz="1600" b="1" dirty="0">
                <a:solidFill>
                  <a:srgbClr val="FFFF00"/>
                </a:solidFill>
                <a:cs typeface="Times New Roman" pitchFamily="18" charset="0"/>
              </a:rPr>
              <a:t>h as gates, louvers </a:t>
            </a:r>
            <a:r>
              <a:rPr lang="en-US" sz="1600" dirty="0">
                <a:cs typeface="Times New Roman" pitchFamily="18" charset="0"/>
              </a:rPr>
              <a:t>etc. in Gravity separators for smooth operation and longevity.</a:t>
            </a:r>
            <a:endParaRPr lang="en-US" sz="1600" dirty="0"/>
          </a:p>
        </p:txBody>
      </p:sp>
    </p:spTree>
    <p:extLst>
      <p:ext uri="{BB962C8B-B14F-4D97-AF65-F5344CB8AC3E}">
        <p14:creationId xmlns:p14="http://schemas.microsoft.com/office/powerpoint/2010/main" val="164749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First To Our Credit</a:t>
            </a:r>
            <a:endParaRPr lang="en-IN" dirty="0"/>
          </a:p>
        </p:txBody>
      </p:sp>
      <p:sp>
        <p:nvSpPr>
          <p:cNvPr id="3" name="Content Placeholder 2"/>
          <p:cNvSpPr>
            <a:spLocks noGrp="1"/>
          </p:cNvSpPr>
          <p:nvPr>
            <p:ph idx="1"/>
          </p:nvPr>
        </p:nvSpPr>
        <p:spPr/>
        <p:txBody>
          <a:bodyPr>
            <a:normAutofit fontScale="70000" lnSpcReduction="20000"/>
          </a:bodyPr>
          <a:lstStyle/>
          <a:p>
            <a:pPr algn="just" eaLnBrk="0" hangingPunct="0">
              <a:buFont typeface="Wingdings" pitchFamily="2" charset="2"/>
              <a:buChar char="ü"/>
            </a:pPr>
            <a:r>
              <a:rPr lang="en-US" dirty="0">
                <a:cs typeface="Times New Roman" pitchFamily="18" charset="0"/>
              </a:rPr>
              <a:t>Internal wiring provided with </a:t>
            </a:r>
            <a:r>
              <a:rPr lang="en-US" b="1" dirty="0">
                <a:solidFill>
                  <a:srgbClr val="FFFF00"/>
                </a:solidFill>
                <a:cs typeface="Times New Roman" pitchFamily="18" charset="0"/>
              </a:rPr>
              <a:t>P clips and terminals </a:t>
            </a:r>
            <a:r>
              <a:rPr lang="en-US" dirty="0">
                <a:cs typeface="Times New Roman" pitchFamily="18" charset="0"/>
              </a:rPr>
              <a:t>in Cleaners, </a:t>
            </a:r>
            <a:r>
              <a:rPr lang="en-US" dirty="0" err="1">
                <a:cs typeface="Times New Roman" pitchFamily="18" charset="0"/>
              </a:rPr>
              <a:t>Destoners</a:t>
            </a:r>
            <a:r>
              <a:rPr lang="en-US" dirty="0">
                <a:cs typeface="Times New Roman" pitchFamily="18" charset="0"/>
              </a:rPr>
              <a:t>, Gravity Separators and other major machines.</a:t>
            </a:r>
          </a:p>
          <a:p>
            <a:pPr algn="just" eaLnBrk="0" hangingPunct="0">
              <a:buFont typeface="Wingdings" pitchFamily="2" charset="2"/>
              <a:buChar char="ü"/>
            </a:pPr>
            <a:endParaRPr lang="en-US" dirty="0"/>
          </a:p>
          <a:p>
            <a:pPr algn="just" eaLnBrk="0" hangingPunct="0">
              <a:buFont typeface="Wingdings" pitchFamily="2" charset="2"/>
              <a:buChar char="ü"/>
            </a:pPr>
            <a:r>
              <a:rPr lang="en-US" b="1" dirty="0">
                <a:solidFill>
                  <a:srgbClr val="FFFF00"/>
                </a:solidFill>
                <a:cs typeface="Times New Roman" pitchFamily="18" charset="0"/>
              </a:rPr>
              <a:t>Siemens make motors with </a:t>
            </a:r>
            <a:r>
              <a:rPr lang="en-US" b="1" dirty="0" err="1">
                <a:solidFill>
                  <a:srgbClr val="FFFF00"/>
                </a:solidFill>
                <a:cs typeface="Times New Roman" pitchFamily="18" charset="0"/>
              </a:rPr>
              <a:t>Bonfiglioli</a:t>
            </a:r>
            <a:r>
              <a:rPr lang="en-US" b="1" dirty="0">
                <a:solidFill>
                  <a:srgbClr val="FFFF00"/>
                </a:solidFill>
                <a:cs typeface="Times New Roman" pitchFamily="18" charset="0"/>
              </a:rPr>
              <a:t> Gear Boxes </a:t>
            </a:r>
            <a:r>
              <a:rPr lang="en-US" dirty="0">
                <a:cs typeface="Times New Roman" pitchFamily="18" charset="0"/>
              </a:rPr>
              <a:t>as standard offering.</a:t>
            </a:r>
          </a:p>
          <a:p>
            <a:pPr algn="just" eaLnBrk="0" hangingPunct="0">
              <a:buFont typeface="Wingdings" pitchFamily="2" charset="2"/>
              <a:buChar char="ü"/>
            </a:pPr>
            <a:endParaRPr lang="en-US" dirty="0"/>
          </a:p>
          <a:p>
            <a:pPr algn="just" eaLnBrk="0" hangingPunct="0">
              <a:buFont typeface="Wingdings" pitchFamily="2" charset="2"/>
              <a:buChar char="ü"/>
            </a:pPr>
            <a:r>
              <a:rPr lang="en-US" dirty="0">
                <a:cs typeface="Times New Roman" pitchFamily="18" charset="0"/>
              </a:rPr>
              <a:t>Use of </a:t>
            </a:r>
            <a:r>
              <a:rPr lang="en-US" b="1" dirty="0">
                <a:solidFill>
                  <a:srgbClr val="FFFF00"/>
                </a:solidFill>
                <a:cs typeface="Times New Roman" pitchFamily="18" charset="0"/>
              </a:rPr>
              <a:t>heavy gauge material with higher factor of safety </a:t>
            </a:r>
            <a:r>
              <a:rPr lang="en-US" dirty="0">
                <a:cs typeface="Times New Roman" pitchFamily="18" charset="0"/>
              </a:rPr>
              <a:t>which is usually twice that of the nearest competitors.</a:t>
            </a:r>
          </a:p>
          <a:p>
            <a:pPr algn="just" eaLnBrk="0" hangingPunct="0">
              <a:buFont typeface="Wingdings" pitchFamily="2" charset="2"/>
              <a:buChar char="ü"/>
            </a:pPr>
            <a:endParaRPr lang="en-US" dirty="0"/>
          </a:p>
          <a:p>
            <a:pPr algn="just" eaLnBrk="0" hangingPunct="0">
              <a:buFont typeface="Wingdings" pitchFamily="2" charset="2"/>
              <a:buChar char="ü"/>
            </a:pPr>
            <a:r>
              <a:rPr lang="en-US" dirty="0">
                <a:cs typeface="Times New Roman" pitchFamily="18" charset="0"/>
              </a:rPr>
              <a:t>Very few breakdowns due to </a:t>
            </a:r>
            <a:r>
              <a:rPr lang="en-US" b="1" dirty="0">
                <a:solidFill>
                  <a:srgbClr val="FFFF00"/>
                </a:solidFill>
                <a:cs typeface="Times New Roman" pitchFamily="18" charset="0"/>
              </a:rPr>
              <a:t>superior design and better manufacturing techniques and practices</a:t>
            </a:r>
            <a:r>
              <a:rPr lang="en-US" dirty="0">
                <a:cs typeface="Times New Roman" pitchFamily="18" charset="0"/>
              </a:rPr>
              <a:t> providing almost nil down time.</a:t>
            </a:r>
          </a:p>
          <a:p>
            <a:pPr algn="just" eaLnBrk="0" hangingPunct="0">
              <a:buFont typeface="Wingdings" pitchFamily="2" charset="2"/>
              <a:buChar char="ü"/>
            </a:pPr>
            <a:endParaRPr lang="en-US" dirty="0"/>
          </a:p>
          <a:p>
            <a:pPr algn="just" eaLnBrk="0" hangingPunct="0">
              <a:buFont typeface="Wingdings" pitchFamily="2" charset="2"/>
              <a:buChar char="ü"/>
            </a:pPr>
            <a:r>
              <a:rPr lang="en-US" b="1" dirty="0">
                <a:solidFill>
                  <a:srgbClr val="FFFF00"/>
                </a:solidFill>
                <a:cs typeface="Times New Roman" pitchFamily="18" charset="0"/>
              </a:rPr>
              <a:t>Best after sales service in the Industry </a:t>
            </a:r>
            <a:r>
              <a:rPr lang="en-US" dirty="0">
                <a:cs typeface="Times New Roman" pitchFamily="18" charset="0"/>
              </a:rPr>
              <a:t>which is recognized by all clients in India across the globe.</a:t>
            </a:r>
            <a:endParaRPr lang="en-US" dirty="0"/>
          </a:p>
        </p:txBody>
      </p:sp>
    </p:spTree>
    <p:extLst>
      <p:ext uri="{BB962C8B-B14F-4D97-AF65-F5344CB8AC3E}">
        <p14:creationId xmlns:p14="http://schemas.microsoft.com/office/powerpoint/2010/main" val="5328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Achievements</a:t>
            </a:r>
            <a:endParaRPr lang="en-IN" dirty="0"/>
          </a:p>
        </p:txBody>
      </p:sp>
      <p:sp>
        <p:nvSpPr>
          <p:cNvPr id="3" name="Content Placeholder 2"/>
          <p:cNvSpPr>
            <a:spLocks noGrp="1"/>
          </p:cNvSpPr>
          <p:nvPr>
            <p:ph idx="1"/>
          </p:nvPr>
        </p:nvSpPr>
        <p:spPr/>
        <p:txBody>
          <a:bodyPr>
            <a:normAutofit/>
          </a:bodyPr>
          <a:lstStyle/>
          <a:p>
            <a:r>
              <a:rPr lang="en-US" sz="1800" b="1" dirty="0">
                <a:solidFill>
                  <a:srgbClr val="FFFF00"/>
                </a:solidFill>
              </a:rPr>
              <a:t>Pioneer</a:t>
            </a:r>
            <a:r>
              <a:rPr lang="en-US" sz="1800" dirty="0"/>
              <a:t> in Color Sorters in India</a:t>
            </a:r>
          </a:p>
          <a:p>
            <a:r>
              <a:rPr lang="en-US" sz="1800" dirty="0"/>
              <a:t>Released Camera Based Sorting Machine for </a:t>
            </a:r>
          </a:p>
          <a:p>
            <a:pPr lvl="1"/>
            <a:r>
              <a:rPr lang="en-US" sz="1600" dirty="0"/>
              <a:t>Coffee </a:t>
            </a:r>
          </a:p>
          <a:p>
            <a:pPr lvl="1"/>
            <a:r>
              <a:rPr lang="en-US" sz="1600" dirty="0"/>
              <a:t>Tea</a:t>
            </a:r>
          </a:p>
          <a:p>
            <a:pPr lvl="1"/>
            <a:r>
              <a:rPr lang="en-US" sz="1600" dirty="0"/>
              <a:t>Pulses</a:t>
            </a:r>
          </a:p>
          <a:p>
            <a:pPr lvl="1"/>
            <a:r>
              <a:rPr lang="en-US" sz="1600" dirty="0"/>
              <a:t>Cashew</a:t>
            </a:r>
          </a:p>
          <a:p>
            <a:pPr lvl="1"/>
            <a:r>
              <a:rPr lang="en-US" sz="1600" dirty="0"/>
              <a:t>Etc.</a:t>
            </a:r>
          </a:p>
          <a:p>
            <a:pPr marL="514350" indent="-457200"/>
            <a:r>
              <a:rPr lang="en-US" sz="1800" dirty="0"/>
              <a:t>First Company to use </a:t>
            </a:r>
            <a:r>
              <a:rPr lang="en-US" sz="1800" b="1" dirty="0">
                <a:solidFill>
                  <a:srgbClr val="FFFF00"/>
                </a:solidFill>
              </a:rPr>
              <a:t>CCD Cameras </a:t>
            </a:r>
            <a:r>
              <a:rPr lang="en-US" sz="1800" dirty="0"/>
              <a:t>by sourcing them from the USA.</a:t>
            </a:r>
          </a:p>
          <a:p>
            <a:pPr marL="514350" indent="-457200"/>
            <a:r>
              <a:rPr lang="en-US" sz="1800" dirty="0"/>
              <a:t>Developed a Bulk sorter for food grains using this technology. </a:t>
            </a:r>
          </a:p>
        </p:txBody>
      </p:sp>
    </p:spTree>
    <p:extLst>
      <p:ext uri="{BB962C8B-B14F-4D97-AF65-F5344CB8AC3E}">
        <p14:creationId xmlns:p14="http://schemas.microsoft.com/office/powerpoint/2010/main" val="313094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B2B2B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2628" r="22628"/>
          <a:stretch>
            <a:fillRect/>
          </a:stretch>
        </p:blipFill>
        <p:spPr/>
      </p:pic>
      <p:graphicFrame>
        <p:nvGraphicFramePr>
          <p:cNvPr id="4" name="Content Placeholder 3">
            <a:extLst>
              <a:ext uri="{FF2B5EF4-FFF2-40B4-BE49-F238E27FC236}">
                <a16:creationId xmlns:a16="http://schemas.microsoft.com/office/drawing/2014/main" xmlns="" id="{31788E31-1EA1-4F71-BAED-D7D8CE78DD41}"/>
              </a:ext>
            </a:extLst>
          </p:cNvPr>
          <p:cNvGraphicFramePr>
            <a:graphicFrameLocks noGrp="1"/>
          </p:cNvGraphicFramePr>
          <p:nvPr>
            <p:ph idx="1"/>
            <p:extLst>
              <p:ext uri="{D42A27DB-BD31-4B8C-83A1-F6EECF244321}">
                <p14:modId xmlns:p14="http://schemas.microsoft.com/office/powerpoint/2010/main" val="82739231"/>
              </p:ext>
            </p:extLst>
          </p:nvPr>
        </p:nvGraphicFramePr>
        <p:xfrm>
          <a:off x="266700" y="993636"/>
          <a:ext cx="4114800"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US" sz="3200" b="1" cap="all" dirty="0"/>
              <a:t>Spectrum Industries</a:t>
            </a:r>
            <a:endParaRPr lang="en-IN" sz="3200" b="1" cap="all" dirty="0"/>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72200" y="1733550"/>
            <a:ext cx="1687500" cy="1428750"/>
          </a:xfrm>
          <a:prstGeom prst="rect">
            <a:avLst/>
          </a:prstGeom>
        </p:spPr>
      </p:pic>
    </p:spTree>
    <p:extLst>
      <p:ext uri="{BB962C8B-B14F-4D97-AF65-F5344CB8AC3E}">
        <p14:creationId xmlns:p14="http://schemas.microsoft.com/office/powerpoint/2010/main" val="398244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Achievements</a:t>
            </a:r>
            <a:endParaRPr lang="en-IN" dirty="0"/>
          </a:p>
        </p:txBody>
      </p:sp>
      <p:sp>
        <p:nvSpPr>
          <p:cNvPr id="3" name="Content Placeholder 2"/>
          <p:cNvSpPr>
            <a:spLocks noGrp="1"/>
          </p:cNvSpPr>
          <p:nvPr>
            <p:ph idx="1"/>
          </p:nvPr>
        </p:nvSpPr>
        <p:spPr/>
        <p:txBody>
          <a:bodyPr>
            <a:normAutofit lnSpcReduction="10000"/>
          </a:bodyPr>
          <a:lstStyle/>
          <a:p>
            <a:r>
              <a:rPr lang="en-US" dirty="0"/>
              <a:t>Introduced Line scan CCD Camera based color sorters for the food processing industry.</a:t>
            </a:r>
          </a:p>
          <a:p>
            <a:r>
              <a:rPr lang="en-US" dirty="0"/>
              <a:t>Started Exporting machines in the year 2000 </a:t>
            </a:r>
          </a:p>
          <a:p>
            <a:r>
              <a:rPr lang="en-US" dirty="0"/>
              <a:t>Customers in over </a:t>
            </a:r>
            <a:r>
              <a:rPr lang="en-US" b="1" dirty="0">
                <a:solidFill>
                  <a:srgbClr val="FFFF00"/>
                </a:solidFill>
              </a:rPr>
              <a:t>25 Countries </a:t>
            </a:r>
            <a:r>
              <a:rPr lang="en-US" dirty="0"/>
              <a:t>such as </a:t>
            </a:r>
          </a:p>
          <a:p>
            <a:pPr lvl="1"/>
            <a:r>
              <a:rPr lang="en-US" sz="1400" dirty="0"/>
              <a:t>Ukraine</a:t>
            </a:r>
          </a:p>
          <a:p>
            <a:pPr lvl="1"/>
            <a:r>
              <a:rPr lang="en-US" sz="1400" dirty="0"/>
              <a:t>Cyprus</a:t>
            </a:r>
          </a:p>
          <a:p>
            <a:pPr lvl="1"/>
            <a:r>
              <a:rPr lang="en-US" sz="1400" dirty="0"/>
              <a:t>Nigeria</a:t>
            </a:r>
          </a:p>
          <a:p>
            <a:pPr lvl="1"/>
            <a:r>
              <a:rPr lang="en-US" sz="1400" dirty="0"/>
              <a:t>Sudan </a:t>
            </a:r>
          </a:p>
          <a:p>
            <a:pPr lvl="1"/>
            <a:r>
              <a:rPr lang="en-US" sz="1400" dirty="0"/>
              <a:t>Ethiopia</a:t>
            </a:r>
          </a:p>
          <a:p>
            <a:pPr lvl="1"/>
            <a:r>
              <a:rPr lang="en-US" sz="1400" dirty="0"/>
              <a:t>&amp; other countries in Africa , Asia &amp; Far east </a:t>
            </a:r>
          </a:p>
          <a:p>
            <a:pPr lvl="1"/>
            <a:r>
              <a:rPr lang="en-US" sz="1400" dirty="0"/>
              <a:t>Including Developed  Countries like USA &amp; Australia</a:t>
            </a:r>
          </a:p>
        </p:txBody>
      </p:sp>
    </p:spTree>
    <p:extLst>
      <p:ext uri="{BB962C8B-B14F-4D97-AF65-F5344CB8AC3E}">
        <p14:creationId xmlns:p14="http://schemas.microsoft.com/office/powerpoint/2010/main" val="49019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B2B2B2"/>
                                      </p:to>
                                    </p:animClr>
                                  </p:sub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B2B2B2"/>
                                      </p:to>
                                    </p:animClr>
                                  </p:sub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Achievements</a:t>
            </a:r>
            <a:endParaRPr lang="en-IN" dirty="0"/>
          </a:p>
        </p:txBody>
      </p:sp>
      <p:sp>
        <p:nvSpPr>
          <p:cNvPr id="3" name="Content Placeholder 2"/>
          <p:cNvSpPr>
            <a:spLocks noGrp="1"/>
          </p:cNvSpPr>
          <p:nvPr>
            <p:ph idx="1"/>
          </p:nvPr>
        </p:nvSpPr>
        <p:spPr/>
        <p:txBody>
          <a:bodyPr>
            <a:normAutofit/>
          </a:bodyPr>
          <a:lstStyle/>
          <a:p>
            <a:r>
              <a:rPr lang="en-US" b="1" dirty="0">
                <a:solidFill>
                  <a:srgbClr val="FFFF00"/>
                </a:solidFill>
              </a:rPr>
              <a:t>27 years </a:t>
            </a:r>
            <a:r>
              <a:rPr lang="en-US" dirty="0"/>
              <a:t>of Experience in</a:t>
            </a:r>
          </a:p>
          <a:p>
            <a:pPr lvl="1"/>
            <a:r>
              <a:rPr lang="en-US" b="1" dirty="0"/>
              <a:t>Designing </a:t>
            </a:r>
          </a:p>
          <a:p>
            <a:pPr lvl="1"/>
            <a:r>
              <a:rPr lang="en-US" b="1" dirty="0"/>
              <a:t>Developing </a:t>
            </a:r>
          </a:p>
          <a:p>
            <a:pPr lvl="1"/>
            <a:r>
              <a:rPr lang="en-US" b="1" dirty="0"/>
              <a:t>Manufacturing </a:t>
            </a:r>
          </a:p>
          <a:p>
            <a:pPr lvl="1"/>
            <a:r>
              <a:rPr lang="en-US" b="1" dirty="0" err="1"/>
              <a:t>Colour</a:t>
            </a:r>
            <a:r>
              <a:rPr lang="en-US" b="1" dirty="0"/>
              <a:t> sorting &amp; other processing machines</a:t>
            </a:r>
          </a:p>
          <a:p>
            <a:r>
              <a:rPr lang="en-US" dirty="0"/>
              <a:t>Over </a:t>
            </a:r>
            <a:r>
              <a:rPr lang="en-US" b="1" dirty="0">
                <a:solidFill>
                  <a:srgbClr val="FFFF00"/>
                </a:solidFill>
              </a:rPr>
              <a:t>1600 installations </a:t>
            </a:r>
            <a:r>
              <a:rPr lang="en-US" b="1" dirty="0"/>
              <a:t>of </a:t>
            </a:r>
            <a:r>
              <a:rPr lang="en-US" b="1" dirty="0" err="1"/>
              <a:t>colour</a:t>
            </a:r>
            <a:r>
              <a:rPr lang="en-US" b="1" dirty="0"/>
              <a:t> sorters</a:t>
            </a:r>
            <a:r>
              <a:rPr lang="en-US" b="1" dirty="0">
                <a:solidFill>
                  <a:srgbClr val="FFFF00"/>
                </a:solidFill>
              </a:rPr>
              <a:t> </a:t>
            </a:r>
            <a:r>
              <a:rPr lang="en-US" dirty="0"/>
              <a:t>worldwide apart from thousands of other machines</a:t>
            </a:r>
          </a:p>
        </p:txBody>
      </p:sp>
    </p:spTree>
    <p:extLst>
      <p:ext uri="{BB962C8B-B14F-4D97-AF65-F5344CB8AC3E}">
        <p14:creationId xmlns:p14="http://schemas.microsoft.com/office/powerpoint/2010/main" val="11150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Achievements</a:t>
            </a:r>
            <a:endParaRPr lang="en-IN" dirty="0"/>
          </a:p>
        </p:txBody>
      </p:sp>
      <p:sp>
        <p:nvSpPr>
          <p:cNvPr id="3" name="Content Placeholder 2"/>
          <p:cNvSpPr>
            <a:spLocks noGrp="1"/>
          </p:cNvSpPr>
          <p:nvPr>
            <p:ph idx="1"/>
          </p:nvPr>
        </p:nvSpPr>
        <p:spPr/>
        <p:txBody>
          <a:bodyPr>
            <a:normAutofit/>
          </a:bodyPr>
          <a:lstStyle/>
          <a:p>
            <a:r>
              <a:rPr lang="en-US" sz="2800" dirty="0"/>
              <a:t>Our color sorters </a:t>
            </a:r>
          </a:p>
          <a:p>
            <a:pPr lvl="1"/>
            <a:r>
              <a:rPr lang="en-US" sz="2400" dirty="0"/>
              <a:t>Pioneered CCD Camera based sorting machines</a:t>
            </a:r>
          </a:p>
          <a:p>
            <a:pPr lvl="1"/>
            <a:r>
              <a:rPr lang="en-US" sz="2400" dirty="0"/>
              <a:t>Available in both </a:t>
            </a:r>
            <a:r>
              <a:rPr lang="en-US" sz="2400" b="1" dirty="0">
                <a:solidFill>
                  <a:srgbClr val="FFFF00"/>
                </a:solidFill>
              </a:rPr>
              <a:t>Chute</a:t>
            </a:r>
            <a:r>
              <a:rPr lang="en-US" sz="2400" dirty="0"/>
              <a:t> based  &amp; </a:t>
            </a:r>
            <a:r>
              <a:rPr lang="en-US" sz="2400" b="1" dirty="0">
                <a:solidFill>
                  <a:srgbClr val="FFFF00"/>
                </a:solidFill>
              </a:rPr>
              <a:t>Belt</a:t>
            </a:r>
            <a:r>
              <a:rPr lang="en-US" sz="2400" dirty="0"/>
              <a:t> feed types</a:t>
            </a:r>
          </a:p>
          <a:p>
            <a:pPr lvl="1"/>
            <a:endParaRPr lang="en-US" sz="2400" dirty="0"/>
          </a:p>
          <a:p>
            <a:pPr algn="just"/>
            <a:r>
              <a:rPr lang="en-US" dirty="0"/>
              <a:t>Incorporated with cutting edge </a:t>
            </a:r>
            <a:r>
              <a:rPr lang="en-US" b="1" dirty="0">
                <a:solidFill>
                  <a:srgbClr val="FFFF00"/>
                </a:solidFill>
              </a:rPr>
              <a:t>Artificial Intelligence </a:t>
            </a:r>
            <a:r>
              <a:rPr lang="en-US" dirty="0"/>
              <a:t>&amp; </a:t>
            </a:r>
            <a:r>
              <a:rPr lang="en-US" b="1" dirty="0">
                <a:solidFill>
                  <a:srgbClr val="FFFF00"/>
                </a:solidFill>
              </a:rPr>
              <a:t>Machine Learning Algorithms</a:t>
            </a:r>
            <a:r>
              <a:rPr lang="en-US" dirty="0"/>
              <a:t> and are the best available sorters in the world today. </a:t>
            </a:r>
          </a:p>
        </p:txBody>
      </p:sp>
    </p:spTree>
    <p:extLst>
      <p:ext uri="{BB962C8B-B14F-4D97-AF65-F5344CB8AC3E}">
        <p14:creationId xmlns:p14="http://schemas.microsoft.com/office/powerpoint/2010/main" val="226656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2800" b="1" dirty="0"/>
              <a:t>Sri </a:t>
            </a:r>
            <a:r>
              <a:rPr lang="en-US" sz="2800" b="1" dirty="0" err="1"/>
              <a:t>Vishveshwaraya</a:t>
            </a:r>
            <a:r>
              <a:rPr lang="en-US" sz="2800" b="1" dirty="0"/>
              <a:t> </a:t>
            </a:r>
            <a:r>
              <a:rPr lang="en-US" sz="2800" b="1" dirty="0">
                <a:solidFill>
                  <a:srgbClr val="FFFF00"/>
                </a:solidFill>
              </a:rPr>
              <a:t>Manufacturing Excellence </a:t>
            </a:r>
            <a:r>
              <a:rPr lang="en-US" sz="2800" b="1" dirty="0"/>
              <a:t>Award 2017</a:t>
            </a:r>
          </a:p>
          <a:p>
            <a:r>
              <a:rPr lang="en-US" sz="2800" b="1" dirty="0"/>
              <a:t>FKCCI </a:t>
            </a:r>
            <a:r>
              <a:rPr lang="en-US" sz="2800" b="1" dirty="0">
                <a:solidFill>
                  <a:srgbClr val="FFFF00"/>
                </a:solidFill>
              </a:rPr>
              <a:t>Business Excellence </a:t>
            </a:r>
            <a:r>
              <a:rPr lang="en-US" sz="2800" b="1" dirty="0"/>
              <a:t>Awards 2018</a:t>
            </a:r>
          </a:p>
          <a:p>
            <a:r>
              <a:rPr lang="en-US" sz="2800" b="1" dirty="0"/>
              <a:t>KCCI </a:t>
            </a:r>
            <a:r>
              <a:rPr lang="en-US" sz="2800" b="1" dirty="0">
                <a:solidFill>
                  <a:srgbClr val="FFFF00"/>
                </a:solidFill>
              </a:rPr>
              <a:t>Business Award </a:t>
            </a:r>
            <a:r>
              <a:rPr lang="en-US" sz="2800" b="1" dirty="0"/>
              <a:t>2006</a:t>
            </a:r>
            <a:endParaRPr lang="en-IN" sz="2800" b="1" dirty="0"/>
          </a:p>
        </p:txBody>
      </p:sp>
      <p:sp>
        <p:nvSpPr>
          <p:cNvPr id="2" name="Title 1"/>
          <p:cNvSpPr>
            <a:spLocks noGrp="1"/>
          </p:cNvSpPr>
          <p:nvPr>
            <p:ph type="title"/>
          </p:nvPr>
        </p:nvSpPr>
        <p:spPr/>
        <p:txBody>
          <a:bodyPr/>
          <a:lstStyle/>
          <a:p>
            <a:r>
              <a:rPr lang="en-US" b="1" dirty="0"/>
              <a:t>Awards &amp; Recognitions</a:t>
            </a:r>
            <a:endParaRPr lang="en-IN"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573" y="3123952"/>
            <a:ext cx="1818123" cy="135267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0348" y="1533277"/>
            <a:ext cx="2107163" cy="318135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1189" y="1809750"/>
            <a:ext cx="1499737" cy="2677514"/>
          </a:xfrm>
          <a:prstGeom prst="rect">
            <a:avLst/>
          </a:prstGeom>
        </p:spPr>
      </p:pic>
    </p:spTree>
    <p:extLst>
      <p:ext uri="{BB962C8B-B14F-4D97-AF65-F5344CB8AC3E}">
        <p14:creationId xmlns:p14="http://schemas.microsoft.com/office/powerpoint/2010/main" val="295296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B2B2B2"/>
                                      </p:to>
                                    </p:animClr>
                                  </p:sub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B2B2B2"/>
                                      </p:to>
                                    </p:animClr>
                                  </p:sub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B2B2B2"/>
                                      </p:to>
                                    </p:animClr>
                                  </p:sub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Vishveshwaraya</a:t>
            </a:r>
            <a:r>
              <a:rPr lang="en-US" dirty="0"/>
              <a:t> Award</a:t>
            </a:r>
            <a:endParaRPr lang="en-IN"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1200150"/>
            <a:ext cx="4191000" cy="2718563"/>
          </a:xfrm>
        </p:spPr>
      </p:pic>
    </p:spTree>
    <p:extLst>
      <p:ext uri="{BB962C8B-B14F-4D97-AF65-F5344CB8AC3E}">
        <p14:creationId xmlns:p14="http://schemas.microsoft.com/office/powerpoint/2010/main" val="3749016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FKCCI Award</a:t>
            </a:r>
            <a:endParaRPr lang="en-IN"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1756" y="1200151"/>
            <a:ext cx="3374244" cy="2819400"/>
          </a:xfrm>
        </p:spPr>
      </p:pic>
    </p:spTree>
    <p:extLst>
      <p:ext uri="{BB962C8B-B14F-4D97-AF65-F5344CB8AC3E}">
        <p14:creationId xmlns:p14="http://schemas.microsoft.com/office/powerpoint/2010/main" val="2967533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05DB98-5955-4DC0-986E-0D05F2078103}"/>
              </a:ext>
            </a:extLst>
          </p:cNvPr>
          <p:cNvSpPr>
            <a:spLocks noGrp="1"/>
          </p:cNvSpPr>
          <p:nvPr>
            <p:ph type="title"/>
          </p:nvPr>
        </p:nvSpPr>
        <p:spPr/>
        <p:txBody>
          <a:bodyPr/>
          <a:lstStyle/>
          <a:p>
            <a:endParaRPr lang="en-US" dirty="0"/>
          </a:p>
        </p:txBody>
      </p:sp>
      <p:pic>
        <p:nvPicPr>
          <p:cNvPr id="4" name="whatsapp-with-office-bg">
            <a:hlinkClick r:id="" action="ppaction://media"/>
            <a:extLst>
              <a:ext uri="{FF2B5EF4-FFF2-40B4-BE49-F238E27FC236}">
                <a16:creationId xmlns:a16="http://schemas.microsoft.com/office/drawing/2014/main" xmlns="" id="{EE7F5A2A-04D7-4952-AB94-31A2928165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52600" y="1200150"/>
            <a:ext cx="5153025" cy="2896206"/>
          </a:xfrm>
        </p:spPr>
      </p:pic>
    </p:spTree>
    <p:extLst>
      <p:ext uri="{BB962C8B-B14F-4D97-AF65-F5344CB8AC3E}">
        <p14:creationId xmlns:p14="http://schemas.microsoft.com/office/powerpoint/2010/main" val="39044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2628" r="22628"/>
          <a:stretch>
            <a:fillRect/>
          </a:stretch>
        </p:blipFill>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000" y="971550"/>
            <a:ext cx="4114800" cy="3483864"/>
          </a:xfrm>
        </p:spPr>
      </p:pic>
      <p:sp>
        <p:nvSpPr>
          <p:cNvPr id="4" name="Title 3"/>
          <p:cNvSpPr>
            <a:spLocks noGrp="1"/>
          </p:cNvSpPr>
          <p:nvPr>
            <p:ph type="title"/>
          </p:nvPr>
        </p:nvSpPr>
        <p:spPr/>
        <p:txBody>
          <a:bodyPr/>
          <a:lstStyle/>
          <a:p>
            <a:endParaRPr lang="en-IN"/>
          </a:p>
        </p:txBody>
      </p:sp>
      <p:sp>
        <p:nvSpPr>
          <p:cNvPr id="9" name="TextBox 8"/>
          <p:cNvSpPr txBox="1"/>
          <p:nvPr/>
        </p:nvSpPr>
        <p:spPr>
          <a:xfrm>
            <a:off x="5791200" y="2057069"/>
            <a:ext cx="2590800" cy="769441"/>
          </a:xfrm>
          <a:prstGeom prst="rect">
            <a:avLst/>
          </a:prstGeom>
          <a:noFill/>
        </p:spPr>
        <p:txBody>
          <a:bodyPr wrap="square" rtlCol="0">
            <a:spAutoFit/>
          </a:bodyPr>
          <a:lstStyle/>
          <a:p>
            <a:r>
              <a:rPr lang="en-US" sz="4400" b="1" dirty="0"/>
              <a:t>Thank You</a:t>
            </a:r>
            <a:endParaRPr lang="en-IN" sz="4400" b="1" dirty="0"/>
          </a:p>
        </p:txBody>
      </p:sp>
    </p:spTree>
    <p:extLst>
      <p:ext uri="{BB962C8B-B14F-4D97-AF65-F5344CB8AC3E}">
        <p14:creationId xmlns:p14="http://schemas.microsoft.com/office/powerpoint/2010/main" val="3475592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514350"/>
            <a:ext cx="1524000" cy="1143000"/>
          </a:xfrm>
          <a:prstGeom prst="rect">
            <a:avLst/>
          </a:prstGeom>
        </p:spPr>
      </p:pic>
      <p:sp>
        <p:nvSpPr>
          <p:cNvPr id="3" name="Content Placeholder 2"/>
          <p:cNvSpPr>
            <a:spLocks noGrp="1"/>
          </p:cNvSpPr>
          <p:nvPr>
            <p:ph idx="1"/>
          </p:nvPr>
        </p:nvSpPr>
        <p:spPr/>
        <p:txBody>
          <a:bodyPr>
            <a:normAutofit fontScale="92500" lnSpcReduction="10000"/>
          </a:bodyPr>
          <a:lstStyle/>
          <a:p>
            <a:r>
              <a:rPr lang="en-US" b="1" dirty="0"/>
              <a:t>Shifted to </a:t>
            </a:r>
            <a:r>
              <a:rPr lang="en-US" b="1" dirty="0">
                <a:solidFill>
                  <a:srgbClr val="FFFF00"/>
                </a:solidFill>
              </a:rPr>
              <a:t>Microprocessor</a:t>
            </a:r>
            <a:r>
              <a:rPr lang="en-US" b="1" dirty="0"/>
              <a:t> Based Color Sorters in 1997 </a:t>
            </a:r>
          </a:p>
          <a:p>
            <a:r>
              <a:rPr lang="en-US" b="1" dirty="0"/>
              <a:t>Established Second Unit in 1997 </a:t>
            </a:r>
          </a:p>
          <a:p>
            <a:r>
              <a:rPr lang="en-US" b="1" dirty="0"/>
              <a:t>Diversified into manufacture of </a:t>
            </a:r>
          </a:p>
          <a:p>
            <a:pPr lvl="1"/>
            <a:r>
              <a:rPr lang="en-US" sz="2400" b="1" dirty="0">
                <a:solidFill>
                  <a:srgbClr val="FFFF00"/>
                </a:solidFill>
              </a:rPr>
              <a:t>Pre Cleaners</a:t>
            </a:r>
          </a:p>
          <a:p>
            <a:pPr lvl="1"/>
            <a:r>
              <a:rPr lang="en-US" sz="2400" b="1" dirty="0" err="1">
                <a:solidFill>
                  <a:srgbClr val="FFFF00"/>
                </a:solidFill>
              </a:rPr>
              <a:t>Destoners</a:t>
            </a:r>
            <a:endParaRPr lang="en-US" sz="2400" b="1" dirty="0">
              <a:solidFill>
                <a:srgbClr val="FFFF00"/>
              </a:solidFill>
            </a:endParaRPr>
          </a:p>
          <a:p>
            <a:pPr lvl="1"/>
            <a:r>
              <a:rPr lang="en-US" sz="2400" b="1" dirty="0">
                <a:solidFill>
                  <a:srgbClr val="FFFF00"/>
                </a:solidFill>
              </a:rPr>
              <a:t>Hullers</a:t>
            </a:r>
          </a:p>
          <a:p>
            <a:pPr lvl="1"/>
            <a:r>
              <a:rPr lang="en-US" sz="2400" b="1" dirty="0">
                <a:solidFill>
                  <a:srgbClr val="FFFF00"/>
                </a:solidFill>
              </a:rPr>
              <a:t>Gravity Separators</a:t>
            </a:r>
          </a:p>
          <a:p>
            <a:pPr lvl="1"/>
            <a:r>
              <a:rPr lang="en-US" sz="2400" b="1" dirty="0">
                <a:solidFill>
                  <a:srgbClr val="FFFF00"/>
                </a:solidFill>
              </a:rPr>
              <a:t>Graders</a:t>
            </a:r>
            <a:endParaRPr lang="en-IN" sz="2400" b="1" dirty="0">
              <a:solidFill>
                <a:srgbClr val="FFFF00"/>
              </a:solidFill>
            </a:endParaRPr>
          </a:p>
        </p:txBody>
      </p:sp>
      <p:sp>
        <p:nvSpPr>
          <p:cNvPr id="2" name="Title 1"/>
          <p:cNvSpPr>
            <a:spLocks noGrp="1"/>
          </p:cNvSpPr>
          <p:nvPr>
            <p:ph type="title"/>
          </p:nvPr>
        </p:nvSpPr>
        <p:spPr/>
        <p:txBody>
          <a:bodyPr/>
          <a:lstStyle/>
          <a:p>
            <a:r>
              <a:rPr lang="en-US" b="1" dirty="0"/>
              <a:t>Growth &amp; Progress</a:t>
            </a:r>
            <a:endParaRPr lang="en-IN" b="1" dirty="0"/>
          </a:p>
        </p:txBody>
      </p:sp>
      <p:pic>
        <p:nvPicPr>
          <p:cNvPr id="9" name="Picture Placeholder 8">
            <a:extLst>
              <a:ext uri="{FF2B5EF4-FFF2-40B4-BE49-F238E27FC236}">
                <a16:creationId xmlns:a16="http://schemas.microsoft.com/office/drawing/2014/main" xmlns="" id="{61F8493D-E140-4F01-9873-0C7E1D498227}"/>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t="-58249" b="-58249"/>
          <a:stretch/>
        </p:blipFill>
        <p:spPr/>
      </p:pic>
      <p:pic>
        <p:nvPicPr>
          <p:cNvPr id="10" name="Picture Placeholder 7">
            <a:extLst>
              <a:ext uri="{FF2B5EF4-FFF2-40B4-BE49-F238E27FC236}">
                <a16:creationId xmlns:a16="http://schemas.microsoft.com/office/drawing/2014/main" xmlns="" id="{1C99CFCC-6DAE-462A-8995-CB27D1353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3638550"/>
            <a:ext cx="1447800" cy="1085850"/>
          </a:xfrm>
          <a:prstGeom prst="rect">
            <a:avLst/>
          </a:prstGeom>
        </p:spPr>
      </p:pic>
    </p:spTree>
    <p:extLst>
      <p:ext uri="{BB962C8B-B14F-4D97-AF65-F5344CB8AC3E}">
        <p14:creationId xmlns:p14="http://schemas.microsoft.com/office/powerpoint/2010/main" val="40342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B2B2B2"/>
                                      </p:to>
                                    </p:animClr>
                                  </p:sub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Machines Manufactured By Us</a:t>
            </a:r>
            <a:endParaRPr lang="en-IN" sz="3600" b="1" dirty="0"/>
          </a:p>
        </p:txBody>
      </p:sp>
      <p:sp>
        <p:nvSpPr>
          <p:cNvPr id="7" name="Content Placeholder 6"/>
          <p:cNvSpPr>
            <a:spLocks noGrp="1"/>
          </p:cNvSpPr>
          <p:nvPr>
            <p:ph sz="half" idx="1"/>
          </p:nvPr>
        </p:nvSpPr>
        <p:spPr/>
        <p:txBody>
          <a:bodyPr/>
          <a:lstStyle/>
          <a:p>
            <a:pPr lvl="0" rtl="0"/>
            <a:r>
              <a:rPr lang="en-US" dirty="0"/>
              <a:t>Electronic Color Sorter</a:t>
            </a:r>
            <a:endParaRPr lang="en-IN" dirty="0"/>
          </a:p>
          <a:p>
            <a:pPr lvl="0" rtl="0"/>
            <a:r>
              <a:rPr lang="en-US" dirty="0"/>
              <a:t>Gravity Separator</a:t>
            </a:r>
            <a:endParaRPr lang="en-IN" dirty="0"/>
          </a:p>
          <a:p>
            <a:pPr lvl="0" rtl="0"/>
            <a:r>
              <a:rPr lang="en-US" dirty="0" err="1"/>
              <a:t>Vibro</a:t>
            </a:r>
            <a:r>
              <a:rPr lang="en-US" dirty="0"/>
              <a:t> Cleaner</a:t>
            </a:r>
            <a:endParaRPr lang="en-IN" dirty="0"/>
          </a:p>
          <a:p>
            <a:pPr lvl="0" rtl="0"/>
            <a:r>
              <a:rPr lang="en-US" dirty="0" err="1"/>
              <a:t>Vibro</a:t>
            </a:r>
            <a:r>
              <a:rPr lang="en-US" dirty="0"/>
              <a:t> Grader</a:t>
            </a:r>
            <a:endParaRPr lang="en-IN" dirty="0"/>
          </a:p>
          <a:p>
            <a:pPr lvl="0" rtl="0"/>
            <a:r>
              <a:rPr lang="en-US" dirty="0"/>
              <a:t>De Stoner</a:t>
            </a:r>
            <a:endParaRPr lang="en-IN" dirty="0"/>
          </a:p>
          <a:p>
            <a:pPr lvl="0" rtl="0"/>
            <a:r>
              <a:rPr lang="en-US" dirty="0"/>
              <a:t>Coffee Huller</a:t>
            </a:r>
            <a:endParaRPr lang="en-IN" dirty="0"/>
          </a:p>
        </p:txBody>
      </p:sp>
      <p:sp>
        <p:nvSpPr>
          <p:cNvPr id="8" name="Content Placeholder 7"/>
          <p:cNvSpPr>
            <a:spLocks noGrp="1"/>
          </p:cNvSpPr>
          <p:nvPr>
            <p:ph sz="half" idx="2"/>
          </p:nvPr>
        </p:nvSpPr>
        <p:spPr/>
        <p:txBody>
          <a:bodyPr/>
          <a:lstStyle/>
          <a:p>
            <a:pPr lvl="0" rtl="0"/>
            <a:r>
              <a:rPr lang="en-US" dirty="0"/>
              <a:t>Peeler Polisher</a:t>
            </a:r>
            <a:endParaRPr lang="en-IN" dirty="0"/>
          </a:p>
          <a:p>
            <a:pPr lvl="0" rtl="0"/>
            <a:r>
              <a:rPr lang="en-US" dirty="0"/>
              <a:t>Aspirator</a:t>
            </a:r>
            <a:endParaRPr lang="en-IN" dirty="0"/>
          </a:p>
          <a:p>
            <a:pPr lvl="0" rtl="0"/>
            <a:r>
              <a:rPr lang="en-US" dirty="0"/>
              <a:t>Husker for Pulses</a:t>
            </a:r>
            <a:endParaRPr lang="en-IN" dirty="0"/>
          </a:p>
          <a:p>
            <a:pPr lvl="0" rtl="0"/>
            <a:r>
              <a:rPr lang="en-US" dirty="0"/>
              <a:t>Belt Conveyor</a:t>
            </a:r>
            <a:endParaRPr lang="en-IN" dirty="0"/>
          </a:p>
          <a:p>
            <a:pPr lvl="0" rtl="0"/>
            <a:r>
              <a:rPr lang="en-US" dirty="0"/>
              <a:t>Bucket Elevator</a:t>
            </a:r>
            <a:endParaRPr lang="en-IN" dirty="0"/>
          </a:p>
          <a:p>
            <a:pPr lvl="0" rtl="0"/>
            <a:r>
              <a:rPr lang="en-US" dirty="0"/>
              <a:t>Rotary Air Lock</a:t>
            </a:r>
            <a:endParaRPr lang="en-IN" dirty="0"/>
          </a:p>
        </p:txBody>
      </p:sp>
    </p:spTree>
    <p:extLst>
      <p:ext uri="{BB962C8B-B14F-4D97-AF65-F5344CB8AC3E}">
        <p14:creationId xmlns:p14="http://schemas.microsoft.com/office/powerpoint/2010/main" val="32485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2B2B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subTnLst>
                                    <p:animClr clrSpc="rgb" dir="cw">
                                      <p:cBhvr override="childStyle">
                                        <p:cTn dur="1" fill="hold" display="0" masterRel="nextClick" afterEffect="1"/>
                                        <p:tgtEl>
                                          <p:spTgt spid="7">
                                            <p:txEl>
                                              <p:pRg st="5" end="5"/>
                                            </p:txEl>
                                          </p:spTgt>
                                        </p:tgtEl>
                                        <p:attrNameLst>
                                          <p:attrName>ppt_c</p:attrName>
                                        </p:attrNameLst>
                                      </p:cBhvr>
                                      <p:to>
                                        <a:srgbClr val="B2B2B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rgbClr val="B2B2B2"/>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rgbClr val="B2B2B2"/>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fade">
                                      <p:cBhvr>
                                        <p:cTn id="47"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B2B2B2"/>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3" end="3"/>
                                            </p:txEl>
                                          </p:spTgt>
                                        </p:tgtEl>
                                        <p:attrNameLst>
                                          <p:attrName>style.visibility</p:attrName>
                                        </p:attrNameLst>
                                      </p:cBhvr>
                                      <p:to>
                                        <p:strVal val="visible"/>
                                      </p:to>
                                    </p:set>
                                    <p:animEffect transition="in" filter="fade">
                                      <p:cBhvr>
                                        <p:cTn id="52"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rgbClr val="B2B2B2"/>
                                      </p:to>
                                    </p:animClr>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4" end="4"/>
                                            </p:txEl>
                                          </p:spTgt>
                                        </p:tgtEl>
                                        <p:attrNameLst>
                                          <p:attrName>style.visibility</p:attrName>
                                        </p:attrNameLst>
                                      </p:cBhvr>
                                      <p:to>
                                        <p:strVal val="visible"/>
                                      </p:to>
                                    </p:set>
                                    <p:animEffect transition="in" filter="fade">
                                      <p:cBhvr>
                                        <p:cTn id="57"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rgbClr val="B2B2B2"/>
                                      </p:to>
                                    </p:animClr>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5" end="5"/>
                                            </p:txEl>
                                          </p:spTgt>
                                        </p:tgtEl>
                                        <p:attrNameLst>
                                          <p:attrName>style.visibility</p:attrName>
                                        </p:attrNameLst>
                                      </p:cBhvr>
                                      <p:to>
                                        <p:strVal val="visible"/>
                                      </p:to>
                                    </p:set>
                                    <p:animEffect transition="in" filter="fade">
                                      <p:cBhvr>
                                        <p:cTn id="62" dur="500"/>
                                        <p:tgtEl>
                                          <p:spTgt spid="8">
                                            <p:txEl>
                                              <p:pRg st="5" end="5"/>
                                            </p:txEl>
                                          </p:spTgt>
                                        </p:tgtEl>
                                      </p:cBhvr>
                                    </p:animEffect>
                                  </p:childTnLst>
                                  <p:subTnLst>
                                    <p:animClr clrSpc="rgb" dir="cw">
                                      <p:cBhvr override="childStyle">
                                        <p:cTn dur="1" fill="hold" display="0" masterRel="nextClick" afterEffect="1"/>
                                        <p:tgtEl>
                                          <p:spTgt spid="8">
                                            <p:txEl>
                                              <p:pRg st="5" end="5"/>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 few MACHINES FOR CASHEW</a:t>
            </a:r>
            <a:endParaRPr lang="en-IN" dirty="0"/>
          </a:p>
        </p:txBody>
      </p:sp>
      <p:sp>
        <p:nvSpPr>
          <p:cNvPr id="6" name="Subtitle 5"/>
          <p:cNvSpPr>
            <a:spLocks noGrp="1"/>
          </p:cNvSpPr>
          <p:nvPr>
            <p:ph type="subTitle" idx="1"/>
          </p:nvPr>
        </p:nvSpPr>
        <p:spPr/>
        <p:txBody>
          <a:bodyPr>
            <a:normAutofit fontScale="92500"/>
          </a:bodyPr>
          <a:lstStyle/>
          <a:p>
            <a:r>
              <a:rPr lang="en-US" dirty="0">
                <a:solidFill>
                  <a:srgbClr val="FFFF00"/>
                </a:solidFill>
              </a:rPr>
              <a:t>DELIVERING COMPETITIVE ADVANTAGE </a:t>
            </a:r>
          </a:p>
          <a:p>
            <a:r>
              <a:rPr lang="en-US" sz="1600" dirty="0">
                <a:solidFill>
                  <a:schemeClr val="bg1"/>
                </a:solidFill>
              </a:rPr>
              <a:t>THROUGH ARTIFICIAL INTELLIGENCE  &amp; MACHINE LEARNING TECHNOLOGIES </a:t>
            </a:r>
            <a:endParaRPr lang="en-IN" dirty="0">
              <a:solidFill>
                <a:schemeClr val="bg1"/>
              </a:solidFill>
            </a:endParaRPr>
          </a:p>
        </p:txBody>
      </p:sp>
    </p:spTree>
    <p:extLst>
      <p:ext uri="{BB962C8B-B14F-4D97-AF65-F5344CB8AC3E}">
        <p14:creationId xmlns:p14="http://schemas.microsoft.com/office/powerpoint/2010/main" val="2194298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IN" sz="1400" b="1" dirty="0"/>
              <a:t>High Resolution 5048 pixels CCD Cameras.</a:t>
            </a:r>
          </a:p>
          <a:p>
            <a:r>
              <a:rPr lang="en-IN" sz="1400" b="1" dirty="0"/>
              <a:t>LED Solid state high intensity long life stable lightning.</a:t>
            </a:r>
          </a:p>
          <a:p>
            <a:r>
              <a:rPr lang="en-IN" sz="1400" b="1" dirty="0"/>
              <a:t>On-line live visual display of product being sorted on 15” Colour LED TFT screen.</a:t>
            </a:r>
          </a:p>
          <a:p>
            <a:r>
              <a:rPr lang="en-IN" sz="1400" b="1" dirty="0"/>
              <a:t>Ultra-fast long life pneumatic ejectors with response time of 1ms and life of up to 5 billion cycles.</a:t>
            </a:r>
          </a:p>
          <a:p>
            <a:r>
              <a:rPr lang="en-IN" sz="1400" b="1" dirty="0"/>
              <a:t>Automatic cleaning of viewing area by wiper system.</a:t>
            </a:r>
          </a:p>
          <a:p>
            <a:r>
              <a:rPr lang="en-IN" sz="1400" b="1" dirty="0"/>
              <a:t>Automatic online calibration with self-check procedures.</a:t>
            </a:r>
          </a:p>
          <a:p>
            <a:r>
              <a:rPr lang="en-IN" sz="1400" b="1" dirty="0"/>
              <a:t>Fully computer controlled.</a:t>
            </a:r>
          </a:p>
          <a:p>
            <a:endParaRPr lang="en-IN" dirty="0"/>
          </a:p>
        </p:txBody>
      </p:sp>
      <p:sp>
        <p:nvSpPr>
          <p:cNvPr id="5" name="Title 4"/>
          <p:cNvSpPr>
            <a:spLocks noGrp="1"/>
          </p:cNvSpPr>
          <p:nvPr>
            <p:ph type="title"/>
          </p:nvPr>
        </p:nvSpPr>
        <p:spPr/>
        <p:txBody>
          <a:bodyPr/>
          <a:lstStyle/>
          <a:p>
            <a:r>
              <a:rPr lang="en-US" b="1" dirty="0"/>
              <a:t>Camera Color Sorter</a:t>
            </a:r>
            <a:endParaRPr lang="en-IN" b="1" dirty="0"/>
          </a:p>
        </p:txBody>
      </p:sp>
      <p:pic>
        <p:nvPicPr>
          <p:cNvPr id="7" name="Picture Placeholder 6">
            <a:extLst>
              <a:ext uri="{FF2B5EF4-FFF2-40B4-BE49-F238E27FC236}">
                <a16:creationId xmlns:a16="http://schemas.microsoft.com/office/drawing/2014/main" xmlns="" id="{BB8F82B2-C90A-42A6-BC6E-CE0B381898D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61" r="361"/>
          <a:stretch>
            <a:fillRect/>
          </a:stretch>
        </p:blipFill>
        <p:spPr/>
      </p:pic>
    </p:spTree>
    <p:extLst>
      <p:ext uri="{BB962C8B-B14F-4D97-AF65-F5344CB8AC3E}">
        <p14:creationId xmlns:p14="http://schemas.microsoft.com/office/powerpoint/2010/main" val="25428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subTnLst>
                                    <p:animClr clrSpc="rgb" dir="cw">
                                      <p:cBhvr override="childStyle">
                                        <p:cTn dur="1" fill="hold" display="0" masterRel="nextClick" afterEffect="1"/>
                                        <p:tgtEl>
                                          <p:spTgt spid="6">
                                            <p:txEl>
                                              <p:pRg st="3" end="3"/>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rgbClr val="B2B2B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subTnLst>
                                    <p:animClr clrSpc="rgb" dir="cw">
                                      <p:cBhvr override="childStyle">
                                        <p:cTn dur="1" fill="hold" display="0" masterRel="nextClick" afterEffect="1"/>
                                        <p:tgtEl>
                                          <p:spTgt spid="6">
                                            <p:txEl>
                                              <p:pRg st="5" end="5"/>
                                            </p:txEl>
                                          </p:spTgt>
                                        </p:tgtEl>
                                        <p:attrNameLst>
                                          <p:attrName>ppt_c</p:attrName>
                                        </p:attrNameLst>
                                      </p:cBhvr>
                                      <p:to>
                                        <a:srgbClr val="B2B2B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subTnLst>
                                    <p:animClr clrSpc="rgb" dir="cw">
                                      <p:cBhvr override="childStyle">
                                        <p:cTn dur="1" fill="hold" display="0" masterRel="nextClick" afterEffect="1"/>
                                        <p:tgtEl>
                                          <p:spTgt spid="6">
                                            <p:txEl>
                                              <p:pRg st="6" end="6"/>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5037867" y="1120925"/>
            <a:ext cx="3868864" cy="2901648"/>
          </a:xfrm>
        </p:spPr>
      </p:pic>
      <p:sp>
        <p:nvSpPr>
          <p:cNvPr id="5" name="Title 4"/>
          <p:cNvSpPr>
            <a:spLocks noGrp="1"/>
          </p:cNvSpPr>
          <p:nvPr>
            <p:ph type="title"/>
          </p:nvPr>
        </p:nvSpPr>
        <p:spPr/>
        <p:txBody>
          <a:bodyPr/>
          <a:lstStyle/>
          <a:p>
            <a:r>
              <a:rPr lang="en-US" b="1" dirty="0"/>
              <a:t>Belt Type Color Sorter</a:t>
            </a:r>
            <a:endParaRPr lang="en-IN" b="1" dirty="0"/>
          </a:p>
        </p:txBody>
      </p:sp>
      <p:sp>
        <p:nvSpPr>
          <p:cNvPr id="10" name="Oval 9"/>
          <p:cNvSpPr/>
          <p:nvPr/>
        </p:nvSpPr>
        <p:spPr>
          <a:xfrm>
            <a:off x="5087275" y="3556903"/>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95%</a:t>
            </a:r>
            <a:endParaRPr lang="en-IN" sz="1000" b="1" dirty="0"/>
          </a:p>
        </p:txBody>
      </p:sp>
      <p:sp>
        <p:nvSpPr>
          <p:cNvPr id="11" name="TextBox 10"/>
          <p:cNvSpPr txBox="1"/>
          <p:nvPr/>
        </p:nvSpPr>
        <p:spPr>
          <a:xfrm>
            <a:off x="7924800" y="4231790"/>
            <a:ext cx="1143000" cy="261610"/>
          </a:xfrm>
          <a:prstGeom prst="rect">
            <a:avLst/>
          </a:prstGeom>
          <a:noFill/>
        </p:spPr>
        <p:txBody>
          <a:bodyPr wrap="square" rtlCol="0">
            <a:spAutoFit/>
          </a:bodyPr>
          <a:lstStyle/>
          <a:p>
            <a:pPr algn="ctr"/>
            <a:r>
              <a:rPr lang="en-US" sz="1100" dirty="0"/>
              <a:t>Kgs Throughput</a:t>
            </a:r>
            <a:endParaRPr lang="en-IN" sz="1100" dirty="0"/>
          </a:p>
        </p:txBody>
      </p:sp>
      <p:sp>
        <p:nvSpPr>
          <p:cNvPr id="12" name="Oval 11"/>
          <p:cNvSpPr/>
          <p:nvPr/>
        </p:nvSpPr>
        <p:spPr>
          <a:xfrm>
            <a:off x="8077200" y="3272531"/>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100</a:t>
            </a:r>
            <a:endParaRPr lang="en-IN" sz="1000" b="1" dirty="0"/>
          </a:p>
        </p:txBody>
      </p:sp>
      <p:sp>
        <p:nvSpPr>
          <p:cNvPr id="13" name="TextBox 12"/>
          <p:cNvSpPr txBox="1"/>
          <p:nvPr/>
        </p:nvSpPr>
        <p:spPr>
          <a:xfrm>
            <a:off x="5734975" y="3871838"/>
            <a:ext cx="1143000" cy="261610"/>
          </a:xfrm>
          <a:prstGeom prst="rect">
            <a:avLst/>
          </a:prstGeom>
          <a:noFill/>
        </p:spPr>
        <p:txBody>
          <a:bodyPr wrap="square" rtlCol="0">
            <a:spAutoFit/>
          </a:bodyPr>
          <a:lstStyle/>
          <a:p>
            <a:pPr algn="ctr"/>
            <a:r>
              <a:rPr lang="en-US" sz="1100" dirty="0"/>
              <a:t>Accuracy</a:t>
            </a:r>
            <a:endParaRPr lang="en-IN" sz="1100" dirty="0"/>
          </a:p>
        </p:txBody>
      </p:sp>
      <p:sp>
        <p:nvSpPr>
          <p:cNvPr id="14" name="Oval 13"/>
          <p:cNvSpPr/>
          <p:nvPr/>
        </p:nvSpPr>
        <p:spPr>
          <a:xfrm>
            <a:off x="5029200" y="424993"/>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t>24</a:t>
            </a:r>
            <a:endParaRPr lang="en-IN" sz="1200" b="1" dirty="0"/>
          </a:p>
        </p:txBody>
      </p:sp>
      <p:sp>
        <p:nvSpPr>
          <p:cNvPr id="15" name="TextBox 14"/>
          <p:cNvSpPr txBox="1"/>
          <p:nvPr/>
        </p:nvSpPr>
        <p:spPr>
          <a:xfrm>
            <a:off x="5753840" y="711146"/>
            <a:ext cx="1143000" cy="261610"/>
          </a:xfrm>
          <a:prstGeom prst="rect">
            <a:avLst/>
          </a:prstGeom>
          <a:noFill/>
        </p:spPr>
        <p:txBody>
          <a:bodyPr wrap="square" rtlCol="0">
            <a:spAutoFit/>
          </a:bodyPr>
          <a:lstStyle/>
          <a:p>
            <a:pPr algn="ctr"/>
            <a:r>
              <a:rPr lang="en-US" sz="1100" dirty="0" err="1"/>
              <a:t>Hrs</a:t>
            </a:r>
            <a:r>
              <a:rPr lang="en-US" sz="1100" dirty="0"/>
              <a:t> Operation</a:t>
            </a:r>
            <a:endParaRPr lang="en-IN" sz="1100" dirty="0"/>
          </a:p>
        </p:txBody>
      </p:sp>
      <p:sp>
        <p:nvSpPr>
          <p:cNvPr id="3" name="Content Placeholder 2"/>
          <p:cNvSpPr>
            <a:spLocks noGrp="1"/>
          </p:cNvSpPr>
          <p:nvPr>
            <p:ph idx="1"/>
          </p:nvPr>
        </p:nvSpPr>
        <p:spPr/>
        <p:txBody>
          <a:bodyPr>
            <a:normAutofit/>
          </a:bodyPr>
          <a:lstStyle/>
          <a:p>
            <a:r>
              <a:rPr lang="en-IN" sz="1600" dirty="0"/>
              <a:t>Ideal for sorting brittle products such as  </a:t>
            </a:r>
            <a:r>
              <a:rPr lang="en-IN" sz="1600" dirty="0" err="1"/>
              <a:t>Cashewnuts</a:t>
            </a:r>
            <a:r>
              <a:rPr lang="en-IN" sz="1600" dirty="0"/>
              <a:t>, Almonds, Raw &amp; Blanched Peanuts etc., as well as non-free flowing material such as Raisins, Fresh &amp; Dehydrated Vegetables such as Onion, Garlic, Carrot Cubes </a:t>
            </a:r>
            <a:r>
              <a:rPr lang="en-IN" sz="1600" dirty="0" err="1"/>
              <a:t>etc</a:t>
            </a:r>
            <a:r>
              <a:rPr lang="en-IN" sz="1600" dirty="0"/>
              <a:t> </a:t>
            </a:r>
          </a:p>
          <a:p>
            <a:endParaRPr lang="en-IN" sz="1600" dirty="0"/>
          </a:p>
          <a:p>
            <a:r>
              <a:rPr lang="en-IN" sz="1600" dirty="0"/>
              <a:t>Available in capacities ranging from 0.5 to 5 tons per hour </a:t>
            </a:r>
          </a:p>
        </p:txBody>
      </p:sp>
    </p:spTree>
    <p:extLst>
      <p:ext uri="{BB962C8B-B14F-4D97-AF65-F5344CB8AC3E}">
        <p14:creationId xmlns:p14="http://schemas.microsoft.com/office/powerpoint/2010/main" val="240621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938712" y="538162"/>
            <a:ext cx="4067175" cy="4067175"/>
          </a:xfrm>
        </p:spPr>
      </p:pic>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08660" y="993775"/>
            <a:ext cx="3230880" cy="4038600"/>
          </a:xfrm>
        </p:spPr>
      </p:pic>
      <p:sp>
        <p:nvSpPr>
          <p:cNvPr id="5" name="Title 4"/>
          <p:cNvSpPr>
            <a:spLocks noGrp="1"/>
          </p:cNvSpPr>
          <p:nvPr>
            <p:ph type="title"/>
          </p:nvPr>
        </p:nvSpPr>
        <p:spPr/>
        <p:txBody>
          <a:bodyPr/>
          <a:lstStyle/>
          <a:p>
            <a:r>
              <a:rPr lang="en-US" b="1" dirty="0"/>
              <a:t>Hawk Eye-200</a:t>
            </a:r>
            <a:endParaRPr lang="en-IN" b="1" dirty="0"/>
          </a:p>
        </p:txBody>
      </p:sp>
      <p:sp>
        <p:nvSpPr>
          <p:cNvPr id="7" name="Oval 6"/>
          <p:cNvSpPr/>
          <p:nvPr/>
        </p:nvSpPr>
        <p:spPr>
          <a:xfrm>
            <a:off x="5867400" y="514350"/>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t>9</a:t>
            </a:r>
            <a:endParaRPr lang="en-IN" sz="1400" b="1" dirty="0"/>
          </a:p>
        </p:txBody>
      </p:sp>
      <p:sp>
        <p:nvSpPr>
          <p:cNvPr id="9" name="TextBox 8"/>
          <p:cNvSpPr txBox="1"/>
          <p:nvPr/>
        </p:nvSpPr>
        <p:spPr>
          <a:xfrm>
            <a:off x="6727794" y="832306"/>
            <a:ext cx="914400" cy="430887"/>
          </a:xfrm>
          <a:prstGeom prst="rect">
            <a:avLst/>
          </a:prstGeom>
          <a:noFill/>
        </p:spPr>
        <p:txBody>
          <a:bodyPr wrap="square" rtlCol="0">
            <a:spAutoFit/>
          </a:bodyPr>
          <a:lstStyle/>
          <a:p>
            <a:r>
              <a:rPr lang="en-US" sz="1100" dirty="0"/>
              <a:t>Grades in One Pass</a:t>
            </a:r>
            <a:endParaRPr lang="en-IN" sz="1100" dirty="0"/>
          </a:p>
        </p:txBody>
      </p:sp>
      <p:sp>
        <p:nvSpPr>
          <p:cNvPr id="10" name="Oval 9"/>
          <p:cNvSpPr/>
          <p:nvPr/>
        </p:nvSpPr>
        <p:spPr>
          <a:xfrm>
            <a:off x="5181600" y="3818558"/>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95%</a:t>
            </a:r>
            <a:endParaRPr lang="en-IN" sz="1000" b="1" dirty="0"/>
          </a:p>
        </p:txBody>
      </p:sp>
      <p:sp>
        <p:nvSpPr>
          <p:cNvPr id="11" name="TextBox 10"/>
          <p:cNvSpPr txBox="1"/>
          <p:nvPr/>
        </p:nvSpPr>
        <p:spPr>
          <a:xfrm>
            <a:off x="7772400" y="4237658"/>
            <a:ext cx="1143000" cy="261610"/>
          </a:xfrm>
          <a:prstGeom prst="rect">
            <a:avLst/>
          </a:prstGeom>
          <a:noFill/>
        </p:spPr>
        <p:txBody>
          <a:bodyPr wrap="square" rtlCol="0">
            <a:spAutoFit/>
          </a:bodyPr>
          <a:lstStyle/>
          <a:p>
            <a:pPr algn="ctr"/>
            <a:r>
              <a:rPr lang="en-US" sz="1100" dirty="0"/>
              <a:t>Kgs Throughput</a:t>
            </a:r>
            <a:endParaRPr lang="en-IN" sz="1100" dirty="0"/>
          </a:p>
        </p:txBody>
      </p:sp>
      <p:sp>
        <p:nvSpPr>
          <p:cNvPr id="12" name="Oval 11"/>
          <p:cNvSpPr/>
          <p:nvPr/>
        </p:nvSpPr>
        <p:spPr>
          <a:xfrm>
            <a:off x="8077200" y="3272531"/>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200</a:t>
            </a:r>
            <a:endParaRPr lang="en-IN" sz="1000" b="1" dirty="0"/>
          </a:p>
        </p:txBody>
      </p:sp>
      <p:sp>
        <p:nvSpPr>
          <p:cNvPr id="13" name="TextBox 12"/>
          <p:cNvSpPr txBox="1"/>
          <p:nvPr/>
        </p:nvSpPr>
        <p:spPr>
          <a:xfrm>
            <a:off x="5829300" y="4133493"/>
            <a:ext cx="1143000" cy="261610"/>
          </a:xfrm>
          <a:prstGeom prst="rect">
            <a:avLst/>
          </a:prstGeom>
          <a:noFill/>
        </p:spPr>
        <p:txBody>
          <a:bodyPr wrap="square" rtlCol="0">
            <a:spAutoFit/>
          </a:bodyPr>
          <a:lstStyle/>
          <a:p>
            <a:pPr algn="ctr"/>
            <a:r>
              <a:rPr lang="en-US" sz="1100" dirty="0"/>
              <a:t>Accuracy</a:t>
            </a:r>
            <a:endParaRPr lang="en-IN" sz="1100" dirty="0"/>
          </a:p>
        </p:txBody>
      </p:sp>
      <p:sp>
        <p:nvSpPr>
          <p:cNvPr id="14" name="Oval 13"/>
          <p:cNvSpPr/>
          <p:nvPr/>
        </p:nvSpPr>
        <p:spPr>
          <a:xfrm>
            <a:off x="4991100" y="1504950"/>
            <a:ext cx="838200" cy="838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t>24</a:t>
            </a:r>
            <a:endParaRPr lang="en-IN" sz="1200" b="1" dirty="0"/>
          </a:p>
        </p:txBody>
      </p:sp>
      <p:sp>
        <p:nvSpPr>
          <p:cNvPr id="15" name="TextBox 14"/>
          <p:cNvSpPr txBox="1"/>
          <p:nvPr/>
        </p:nvSpPr>
        <p:spPr>
          <a:xfrm>
            <a:off x="5829300" y="1810956"/>
            <a:ext cx="1143000" cy="261610"/>
          </a:xfrm>
          <a:prstGeom prst="rect">
            <a:avLst/>
          </a:prstGeom>
          <a:noFill/>
        </p:spPr>
        <p:txBody>
          <a:bodyPr wrap="square" rtlCol="0">
            <a:spAutoFit/>
          </a:bodyPr>
          <a:lstStyle/>
          <a:p>
            <a:pPr algn="ctr"/>
            <a:r>
              <a:rPr lang="en-US" sz="1100" dirty="0" err="1"/>
              <a:t>Hrs</a:t>
            </a:r>
            <a:r>
              <a:rPr lang="en-US" sz="1100" dirty="0"/>
              <a:t> Operation</a:t>
            </a:r>
            <a:endParaRPr lang="en-IN" sz="1100" dirty="0"/>
          </a:p>
        </p:txBody>
      </p:sp>
    </p:spTree>
    <p:extLst>
      <p:ext uri="{BB962C8B-B14F-4D97-AF65-F5344CB8AC3E}">
        <p14:creationId xmlns:p14="http://schemas.microsoft.com/office/powerpoint/2010/main" val="14219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2" grpId="0" animBg="1"/>
      <p:bldP spid="13" grpId="0"/>
      <p:bldP spid="14"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1142</TotalTime>
  <Words>1344</Words>
  <Application>Microsoft Office PowerPoint</Application>
  <PresentationFormat>On-screen Show (16:9)</PresentationFormat>
  <Paragraphs>233</Paragraphs>
  <Slides>37</Slides>
  <Notes>15</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SPECTRUM INDUSTRIES </vt:lpstr>
      <vt:lpstr>PowerPoint Presentation</vt:lpstr>
      <vt:lpstr>Spectrum Industries</vt:lpstr>
      <vt:lpstr>Growth &amp; Progress</vt:lpstr>
      <vt:lpstr>Machines Manufactured By Us</vt:lpstr>
      <vt:lpstr>A few MACHINES FOR CASHEW</vt:lpstr>
      <vt:lpstr>Camera Color Sorter</vt:lpstr>
      <vt:lpstr>Belt Type Color Sorter</vt:lpstr>
      <vt:lpstr>Hawk Eye-200</vt:lpstr>
      <vt:lpstr>Hawk Eye-100</vt:lpstr>
      <vt:lpstr>Complete Processing Plant Setup( Turnkey)</vt:lpstr>
      <vt:lpstr>Track Record of The Company</vt:lpstr>
      <vt:lpstr>Manufacturing Unit-I</vt:lpstr>
      <vt:lpstr>Manufacturing Unit-II</vt:lpstr>
      <vt:lpstr>Manufacturing Unit-III</vt:lpstr>
      <vt:lpstr>Manufacturing Unit-IV</vt:lpstr>
      <vt:lpstr>PowerPoint Presentation</vt:lpstr>
      <vt:lpstr>PowerPoint Presentation</vt:lpstr>
      <vt:lpstr>Manufacturing Equipment @ Spectrum</vt:lpstr>
      <vt:lpstr>Scale Up of Manufacturing Unit</vt:lpstr>
      <vt:lpstr>Customers In</vt:lpstr>
      <vt:lpstr>Certifications</vt:lpstr>
      <vt:lpstr>Recognition as a Design House</vt:lpstr>
      <vt:lpstr>R &amp; D Centre in Bhavnagar, Gujarath</vt:lpstr>
      <vt:lpstr>Patents</vt:lpstr>
      <vt:lpstr>Many First’s To Our Credit</vt:lpstr>
      <vt:lpstr>Many Firsts To Our Credit</vt:lpstr>
      <vt:lpstr>Many First To Our Credit</vt:lpstr>
      <vt:lpstr>Achievements</vt:lpstr>
      <vt:lpstr>Achievements</vt:lpstr>
      <vt:lpstr>Achievements</vt:lpstr>
      <vt:lpstr>Achievements</vt:lpstr>
      <vt:lpstr>Awards &amp; Recognitions</vt:lpstr>
      <vt:lpstr>Vishveshwaraya Award</vt:lpstr>
      <vt:lpstr>FKCCI Award</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MALLYA</dc:creator>
  <cp:lastModifiedBy>MALLYA</cp:lastModifiedBy>
  <cp:revision>106</cp:revision>
  <dcterms:created xsi:type="dcterms:W3CDTF">2020-02-06T13:49:18Z</dcterms:created>
  <dcterms:modified xsi:type="dcterms:W3CDTF">2020-03-10T14:00:34Z</dcterms:modified>
</cp:coreProperties>
</file>